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92" r:id="rId1"/>
    <p:sldMasterId id="2147483900" r:id="rId2"/>
    <p:sldMasterId id="2147484008" r:id="rId3"/>
    <p:sldMasterId id="2147484020" r:id="rId4"/>
    <p:sldMasterId id="2147484044" r:id="rId5"/>
    <p:sldMasterId id="2147484056" r:id="rId6"/>
    <p:sldMasterId id="2147484080" r:id="rId7"/>
    <p:sldMasterId id="2147484104" r:id="rId8"/>
    <p:sldMasterId id="2147484116" r:id="rId9"/>
    <p:sldMasterId id="2147484128" r:id="rId10"/>
    <p:sldMasterId id="2147484140" r:id="rId11"/>
    <p:sldMasterId id="2147484152" r:id="rId12"/>
    <p:sldMasterId id="2147484164" r:id="rId13"/>
    <p:sldMasterId id="2147484176" r:id="rId14"/>
    <p:sldMasterId id="2147484188" r:id="rId15"/>
    <p:sldMasterId id="2147484200" r:id="rId16"/>
  </p:sldMasterIdLst>
  <p:notesMasterIdLst>
    <p:notesMasterId r:id="rId65"/>
  </p:notesMasterIdLst>
  <p:handoutMasterIdLst>
    <p:handoutMasterId r:id="rId66"/>
  </p:handoutMasterIdLst>
  <p:sldIdLst>
    <p:sldId id="305" r:id="rId17"/>
    <p:sldId id="396" r:id="rId18"/>
    <p:sldId id="388" r:id="rId19"/>
    <p:sldId id="413" r:id="rId20"/>
    <p:sldId id="389" r:id="rId21"/>
    <p:sldId id="390" r:id="rId22"/>
    <p:sldId id="353" r:id="rId23"/>
    <p:sldId id="325" r:id="rId24"/>
    <p:sldId id="306" r:id="rId25"/>
    <p:sldId id="361" r:id="rId26"/>
    <p:sldId id="363" r:id="rId27"/>
    <p:sldId id="364" r:id="rId28"/>
    <p:sldId id="365" r:id="rId29"/>
    <p:sldId id="367" r:id="rId30"/>
    <p:sldId id="366" r:id="rId31"/>
    <p:sldId id="368" r:id="rId32"/>
    <p:sldId id="374" r:id="rId33"/>
    <p:sldId id="386" r:id="rId34"/>
    <p:sldId id="370" r:id="rId35"/>
    <p:sldId id="369" r:id="rId36"/>
    <p:sldId id="371" r:id="rId37"/>
    <p:sldId id="428" r:id="rId38"/>
    <p:sldId id="429" r:id="rId39"/>
    <p:sldId id="430" r:id="rId40"/>
    <p:sldId id="420" r:id="rId41"/>
    <p:sldId id="421" r:id="rId42"/>
    <p:sldId id="419" r:id="rId43"/>
    <p:sldId id="403" r:id="rId44"/>
    <p:sldId id="404" r:id="rId45"/>
    <p:sldId id="414" r:id="rId46"/>
    <p:sldId id="405" r:id="rId47"/>
    <p:sldId id="384" r:id="rId48"/>
    <p:sldId id="422" r:id="rId49"/>
    <p:sldId id="423" r:id="rId50"/>
    <p:sldId id="424" r:id="rId51"/>
    <p:sldId id="425" r:id="rId52"/>
    <p:sldId id="426" r:id="rId53"/>
    <p:sldId id="427" r:id="rId54"/>
    <p:sldId id="415" r:id="rId55"/>
    <p:sldId id="407" r:id="rId56"/>
    <p:sldId id="410" r:id="rId57"/>
    <p:sldId id="411" r:id="rId58"/>
    <p:sldId id="409" r:id="rId59"/>
    <p:sldId id="387" r:id="rId60"/>
    <p:sldId id="391" r:id="rId61"/>
    <p:sldId id="392" r:id="rId62"/>
    <p:sldId id="412" r:id="rId63"/>
    <p:sldId id="394" r:id="rId64"/>
  </p:sldIdLst>
  <p:sldSz cx="9144000" cy="5143500" type="screen16x9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3918B2"/>
    <a:srgbClr val="0E86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834" autoAdjust="0"/>
  </p:normalViewPr>
  <p:slideViewPr>
    <p:cSldViewPr>
      <p:cViewPr>
        <p:scale>
          <a:sx n="104" d="100"/>
          <a:sy n="104" d="100"/>
        </p:scale>
        <p:origin x="-90" y="-6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slide" Target="slides/slide47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61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presProps" Target="pres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H:\&#1042;&#1086;&#1088;&#1082;\&#1045;&#1043;&#1069;\2015\&#1072;&#1085;&#1072;&#1083;&#1080;&#1079;\&#1075;&#1088;&#1072;&#1092;&#1080;&#1082;&#1080;%20&#1055;&#1060;&#1054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H:\&#1042;&#1086;&#1088;&#1082;\&#1045;&#1043;&#1069;\2015\&#1072;&#1085;&#1072;&#1083;&#1080;&#1079;\&#1075;&#1088;&#1072;&#1092;&#1080;&#1082;&#1080;%20&#1055;&#1060;&#1054;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lesolda\Documents\&#1042;&#1055;&#1056;\&#1050;&#1086;&#1087;&#1080;&#1103;%20&#1054;&#1090;&#1084;&#1077;&#1090;&#1082;&#1080;_MA_reg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РТ!$A$3</c:f>
              <c:strCache>
                <c:ptCount val="1"/>
                <c:pt idx="0">
                  <c:v>Пересдача по уважительной причине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РТ!$B$2:$D$2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РТ!$B$3:$D$3</c:f>
              <c:numCache>
                <c:formatCode>General</c:formatCode>
                <c:ptCount val="3"/>
                <c:pt idx="0">
                  <c:v>19</c:v>
                </c:pt>
                <c:pt idx="1">
                  <c:v>19</c:v>
                </c:pt>
                <c:pt idx="2">
                  <c:v>9</c:v>
                </c:pt>
              </c:numCache>
            </c:numRef>
          </c:val>
        </c:ser>
        <c:ser>
          <c:idx val="1"/>
          <c:order val="1"/>
          <c:tx>
            <c:strRef>
              <c:f>РТ!$A$4</c:f>
              <c:strCache>
                <c:ptCount val="1"/>
                <c:pt idx="0">
                  <c:v>Пересдача по двойке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РТ!$B$2:$D$2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РТ!$B$4:$D$4</c:f>
              <c:numCache>
                <c:formatCode>General</c:formatCode>
                <c:ptCount val="3"/>
                <c:pt idx="0">
                  <c:v>484</c:v>
                </c:pt>
                <c:pt idx="1">
                  <c:v>211</c:v>
                </c:pt>
                <c:pt idx="2">
                  <c:v>115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17861376"/>
        <c:axId val="118461184"/>
      </c:barChart>
      <c:catAx>
        <c:axId val="11786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18461184"/>
        <c:crosses val="autoZero"/>
        <c:auto val="1"/>
        <c:lblAlgn val="ctr"/>
        <c:lblOffset val="100"/>
        <c:noMultiLvlLbl val="0"/>
      </c:catAx>
      <c:valAx>
        <c:axId val="118461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11786137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РТ!$J$2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РТ!$K$1:$N$1</c:f>
              <c:strCache>
                <c:ptCount val="4"/>
                <c:pt idx="0">
                  <c:v>более 40 баллов</c:v>
                </c:pt>
                <c:pt idx="1">
                  <c:v>от 39 до 30 баллов</c:v>
                </c:pt>
                <c:pt idx="2">
                  <c:v>от 29 до 20 баллов</c:v>
                </c:pt>
                <c:pt idx="3">
                  <c:v>от 19 до 10 баллов</c:v>
                </c:pt>
              </c:strCache>
            </c:strRef>
          </c:cat>
          <c:val>
            <c:numRef>
              <c:f>РТ!$K$2:$N$2</c:f>
              <c:numCache>
                <c:formatCode>General</c:formatCode>
                <c:ptCount val="4"/>
                <c:pt idx="0">
                  <c:v>42</c:v>
                </c:pt>
                <c:pt idx="1">
                  <c:v>96</c:v>
                </c:pt>
                <c:pt idx="2">
                  <c:v>189</c:v>
                </c:pt>
                <c:pt idx="3">
                  <c:v>176</c:v>
                </c:pt>
              </c:numCache>
            </c:numRef>
          </c:val>
        </c:ser>
        <c:ser>
          <c:idx val="1"/>
          <c:order val="1"/>
          <c:tx>
            <c:strRef>
              <c:f>РТ!$J$3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РТ!$K$1:$N$1</c:f>
              <c:strCache>
                <c:ptCount val="4"/>
                <c:pt idx="0">
                  <c:v>более 40 баллов</c:v>
                </c:pt>
                <c:pt idx="1">
                  <c:v>от 39 до 30 баллов</c:v>
                </c:pt>
                <c:pt idx="2">
                  <c:v>от 29 до 20 баллов</c:v>
                </c:pt>
                <c:pt idx="3">
                  <c:v>от 19 до 10 баллов</c:v>
                </c:pt>
              </c:strCache>
            </c:strRef>
          </c:cat>
          <c:val>
            <c:numRef>
              <c:f>РТ!$K$3:$N$3</c:f>
              <c:numCache>
                <c:formatCode>General</c:formatCode>
                <c:ptCount val="4"/>
                <c:pt idx="0">
                  <c:v>4</c:v>
                </c:pt>
                <c:pt idx="1">
                  <c:v>17</c:v>
                </c:pt>
                <c:pt idx="2">
                  <c:v>63</c:v>
                </c:pt>
                <c:pt idx="3">
                  <c:v>127</c:v>
                </c:pt>
              </c:numCache>
            </c:numRef>
          </c:val>
        </c:ser>
        <c:ser>
          <c:idx val="2"/>
          <c:order val="2"/>
          <c:tx>
            <c:strRef>
              <c:f>РТ!$J$4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РТ!$K$1:$N$1</c:f>
              <c:strCache>
                <c:ptCount val="4"/>
                <c:pt idx="0">
                  <c:v>более 40 баллов</c:v>
                </c:pt>
                <c:pt idx="1">
                  <c:v>от 39 до 30 баллов</c:v>
                </c:pt>
                <c:pt idx="2">
                  <c:v>от 29 до 20 баллов</c:v>
                </c:pt>
                <c:pt idx="3">
                  <c:v>от 19 до 10 баллов</c:v>
                </c:pt>
              </c:strCache>
            </c:strRef>
          </c:cat>
          <c:val>
            <c:numRef>
              <c:f>РТ!$K$4:$N$4</c:f>
              <c:numCache>
                <c:formatCode>General</c:formatCode>
                <c:ptCount val="4"/>
                <c:pt idx="0">
                  <c:v>12</c:v>
                </c:pt>
                <c:pt idx="1">
                  <c:v>31</c:v>
                </c:pt>
                <c:pt idx="2">
                  <c:v>37</c:v>
                </c:pt>
                <c:pt idx="3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8366208"/>
        <c:axId val="118367744"/>
      </c:barChart>
      <c:catAx>
        <c:axId val="1183662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18367744"/>
        <c:crosses val="autoZero"/>
        <c:auto val="1"/>
        <c:lblAlgn val="ctr"/>
        <c:lblOffset val="100"/>
        <c:noMultiLvlLbl val="0"/>
      </c:catAx>
      <c:valAx>
        <c:axId val="1183677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183662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7217958623827354"/>
          <c:y val="0.12971744729091961"/>
          <c:w val="0.28025779003970869"/>
          <c:h val="4.7822590251335957E-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988407699037624E-2"/>
          <c:y val="5.1400554097404488E-2"/>
          <c:w val="0.89394356955380583"/>
          <c:h val="0.776115121026538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'1model'!$M$1</c:f>
              <c:strCache>
                <c:ptCount val="1"/>
                <c:pt idx="0">
                  <c:v>% отличников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'1model'!$L$2:$L$5</c:f>
              <c:strCache>
                <c:ptCount val="4"/>
                <c:pt idx="0">
                  <c:v>Республика Калмыкия</c:v>
                </c:pt>
                <c:pt idx="1">
                  <c:v>Республика Татарстан</c:v>
                </c:pt>
                <c:pt idx="2">
                  <c:v>Кировская обл.</c:v>
                </c:pt>
                <c:pt idx="3">
                  <c:v>ХМАО</c:v>
                </c:pt>
              </c:strCache>
            </c:strRef>
          </c:cat>
          <c:val>
            <c:numRef>
              <c:f>'1model'!$M$2:$M$5</c:f>
              <c:numCache>
                <c:formatCode>General</c:formatCode>
                <c:ptCount val="4"/>
                <c:pt idx="0">
                  <c:v>48.8</c:v>
                </c:pt>
                <c:pt idx="1">
                  <c:v>43.4</c:v>
                </c:pt>
                <c:pt idx="2">
                  <c:v>34.799999999999997</c:v>
                </c:pt>
                <c:pt idx="3">
                  <c:v>33.1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137216"/>
        <c:axId val="120138752"/>
      </c:barChart>
      <c:catAx>
        <c:axId val="120137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0138752"/>
        <c:crosses val="autoZero"/>
        <c:auto val="1"/>
        <c:lblAlgn val="ctr"/>
        <c:lblOffset val="100"/>
        <c:noMultiLvlLbl val="0"/>
      </c:catAx>
      <c:valAx>
        <c:axId val="120138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0137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20430883639545"/>
          <c:y val="9.2400481189851266E-2"/>
          <c:w val="0.21165135608048991"/>
          <c:h val="8.371719160104985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805599586869962E-2"/>
          <c:y val="4.483305905412182E-2"/>
          <c:w val="0.90662184445016025"/>
          <c:h val="0.86810018814453649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5B9BD5">
                <a:lumMod val="60000"/>
                <a:lumOff val="40000"/>
              </a:srgb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7010303659882853E-2"/>
                  <c:y val="-4.99046702912389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634015702397558E-2"/>
                  <c:y val="-2.7728412607748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010303659882853E-2"/>
                  <c:y val="-3.4933269203867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268-4EDE-A933-3F51A758C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851392"/>
        <c:axId val="131852928"/>
        <c:axId val="0"/>
      </c:bar3DChart>
      <c:catAx>
        <c:axId val="13185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1852928"/>
        <c:crosses val="autoZero"/>
        <c:auto val="1"/>
        <c:lblAlgn val="ctr"/>
        <c:lblOffset val="100"/>
        <c:noMultiLvlLbl val="0"/>
      </c:catAx>
      <c:valAx>
        <c:axId val="13185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185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'рус мат'!$A$3</c:f>
              <c:strCache>
                <c:ptCount val="1"/>
                <c:pt idx="0">
                  <c:v>ЕГЭ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4303151477495702E-3"/>
                  <c:y val="-1.1757952820057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116378177299485E-2"/>
                  <c:y val="-1.7636929230085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721260590998284E-3"/>
                  <c:y val="-1.4697441025071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174567265949226E-2"/>
                  <c:y val="-1.4697441025071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'рус мат'!$B$1:$E$2</c:f>
              <c:multiLvlStrCache>
                <c:ptCount val="4"/>
                <c:lvl>
                  <c:pt idx="0">
                    <c:v>Русский язык</c:v>
                  </c:pt>
                  <c:pt idx="1">
                    <c:v>Математика</c:v>
                  </c:pt>
                  <c:pt idx="2">
                    <c:v>Русский язык</c:v>
                  </c:pt>
                  <c:pt idx="3">
                    <c:v>Математика</c:v>
                  </c:pt>
                </c:lvl>
                <c:lvl>
                  <c:pt idx="0">
                    <c:v>2015 год</c:v>
                  </c:pt>
                  <c:pt idx="2">
                    <c:v>2016 год</c:v>
                  </c:pt>
                </c:lvl>
              </c:multiLvlStrCache>
            </c:multiLvlStrRef>
          </c:cat>
          <c:val>
            <c:numRef>
              <c:f>'рус мат'!$B$3:$E$3</c:f>
              <c:numCache>
                <c:formatCode>0.00</c:formatCode>
                <c:ptCount val="4"/>
                <c:pt idx="0">
                  <c:v>69.225035000000005</c:v>
                </c:pt>
                <c:pt idx="1">
                  <c:v>50.137127</c:v>
                </c:pt>
                <c:pt idx="2">
                  <c:v>73.044960000000003</c:v>
                </c:pt>
                <c:pt idx="3">
                  <c:v>52.968877999999997</c:v>
                </c:pt>
              </c:numCache>
            </c:numRef>
          </c:val>
        </c:ser>
        <c:ser>
          <c:idx val="1"/>
          <c:order val="1"/>
          <c:tx>
            <c:strRef>
              <c:f>'рус мат'!$A$4</c:f>
              <c:strCache>
                <c:ptCount val="1"/>
                <c:pt idx="0">
                  <c:v>ОГЭ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943958982202048E-2"/>
                  <c:y val="-2.5205995630115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5290945443248711E-2"/>
                  <c:y val="-2.6455393845128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000607164541503E-2"/>
                  <c:y val="-9.25925925925926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7317805622157257E-2"/>
                  <c:y val="-5.0853145946746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'рус мат'!$B$1:$E$2</c:f>
              <c:multiLvlStrCache>
                <c:ptCount val="4"/>
                <c:lvl>
                  <c:pt idx="0">
                    <c:v>Русский язык</c:v>
                  </c:pt>
                  <c:pt idx="1">
                    <c:v>Математика</c:v>
                  </c:pt>
                  <c:pt idx="2">
                    <c:v>Русский язык</c:v>
                  </c:pt>
                  <c:pt idx="3">
                    <c:v>Математика</c:v>
                  </c:pt>
                </c:lvl>
                <c:lvl>
                  <c:pt idx="0">
                    <c:v>2015 год</c:v>
                  </c:pt>
                  <c:pt idx="2">
                    <c:v>2016 год</c:v>
                  </c:pt>
                </c:lvl>
              </c:multiLvlStrCache>
            </c:multiLvlStrRef>
          </c:cat>
          <c:val>
            <c:numRef>
              <c:f>'рус мат'!$B$4:$E$4</c:f>
              <c:numCache>
                <c:formatCode>0.00</c:formatCode>
                <c:ptCount val="4"/>
                <c:pt idx="0">
                  <c:v>78.19</c:v>
                </c:pt>
                <c:pt idx="1">
                  <c:v>43.99</c:v>
                </c:pt>
                <c:pt idx="2">
                  <c:v>79.192338000000007</c:v>
                </c:pt>
                <c:pt idx="3">
                  <c:v>53.525038000000002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921024"/>
        <c:axId val="131922560"/>
        <c:axId val="0"/>
      </c:bar3DChart>
      <c:catAx>
        <c:axId val="13192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1922560"/>
        <c:crosses val="autoZero"/>
        <c:auto val="1"/>
        <c:lblAlgn val="ctr"/>
        <c:lblOffset val="100"/>
        <c:noMultiLvlLbl val="0"/>
      </c:catAx>
      <c:valAx>
        <c:axId val="13192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192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8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972F77-4F28-4DE7-B6D0-4B7CFE17EFC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4D5EC3-6B7F-4E45-A265-9837D0E3661C}">
      <dgm:prSet custT="1"/>
      <dgm:spPr/>
      <dgm:t>
        <a:bodyPr/>
        <a:lstStyle/>
        <a:p>
          <a:pPr algn="ctr"/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Очередность </a:t>
          </a:r>
          <a:r>
            <a:rPr lang="ru-RU" sz="1400" b="1" dirty="0">
              <a:solidFill>
                <a:srgbClr val="2E3192"/>
              </a:solidFill>
              <a:latin typeface="Cambria" panose="02040503050406030204" pitchFamily="18" charset="0"/>
            </a:rPr>
            <a:t>проведения </a:t>
          </a:r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ЕГЭ </a:t>
          </a:r>
          <a:r>
            <a:rPr lang="ru-RU" sz="1400" b="1" dirty="0">
              <a:solidFill>
                <a:srgbClr val="2E3192"/>
              </a:solidFill>
              <a:latin typeface="Cambria" panose="02040503050406030204" pitchFamily="18" charset="0"/>
            </a:rPr>
            <a:t>по математике: </a:t>
          </a:r>
          <a:r>
            <a:rPr lang="ru-RU" sz="1400" b="0" dirty="0">
              <a:solidFill>
                <a:srgbClr val="2E3192"/>
              </a:solidFill>
              <a:latin typeface="Cambria" panose="02040503050406030204" pitchFamily="18" charset="0"/>
            </a:rPr>
            <a:t>базовый уровень, </a:t>
          </a:r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 профильный уровень</a:t>
          </a:r>
          <a:endParaRPr lang="ru-RU" sz="1400" b="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C03BBB7F-5D1B-4F46-AB22-6C90ABE851E0}" type="parTrans" cxnId="{23422837-CF2A-4465-B4E9-24A7D4578E0B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24194A0C-FFB7-406D-8F89-1E3960E98A97}" type="sibTrans" cxnId="{23422837-CF2A-4465-B4E9-24A7D4578E0B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A14E2F6B-C60B-4696-8425-6F1B8DA7A106}">
      <dgm:prSet custT="1"/>
      <dgm:spPr/>
      <dgm:t>
        <a:bodyPr/>
        <a:lstStyle/>
        <a:p>
          <a:pPr algn="ctr"/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Очередность </a:t>
          </a:r>
          <a:r>
            <a:rPr lang="ru-RU" sz="1400" b="1" dirty="0">
              <a:solidFill>
                <a:srgbClr val="2E3192"/>
              </a:solidFill>
              <a:latin typeface="Cambria" panose="02040503050406030204" pitchFamily="18" charset="0"/>
            </a:rPr>
            <a:t>проведения ЕГЭ по </a:t>
          </a:r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иностранным языкам: </a:t>
          </a:r>
          <a:r>
            <a:rPr lang="ru-RU" sz="1400" b="0" dirty="0">
              <a:solidFill>
                <a:srgbClr val="2E3192"/>
              </a:solidFill>
              <a:latin typeface="Cambria" panose="02040503050406030204" pitchFamily="18" charset="0"/>
            </a:rPr>
            <a:t>письменный экзамен, устный экзамен (2 дня</a:t>
          </a:r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)</a:t>
          </a:r>
          <a:endParaRPr lang="ru-RU" sz="1400" b="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1C41BBB4-379D-47D9-B34A-37149194CC63}" type="parTrans" cxnId="{62D98ACB-2DCD-47A0-AF54-E39D7E20184A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A2BAD810-AE88-4952-8DC4-4F9E5FE7C187}" type="sibTrans" cxnId="{62D98ACB-2DCD-47A0-AF54-E39D7E20184A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58F6D23A-4F6F-42CE-94E6-F036E848E591}">
      <dgm:prSet custT="1"/>
      <dgm:spPr/>
      <dgm:t>
        <a:bodyPr/>
        <a:lstStyle/>
        <a:p>
          <a:pPr algn="ctr"/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Начало </a:t>
          </a:r>
          <a:r>
            <a:rPr lang="ru-RU" sz="1400" b="1" dirty="0">
              <a:solidFill>
                <a:srgbClr val="2E3192"/>
              </a:solidFill>
              <a:latin typeface="Cambria" panose="02040503050406030204" pitchFamily="18" charset="0"/>
            </a:rPr>
            <a:t>проведения основного этапа </a:t>
          </a:r>
          <a:endParaRPr lang="ru-RU" sz="1400" b="1" dirty="0" smtClean="0">
            <a:solidFill>
              <a:srgbClr val="2E3192"/>
            </a:solidFill>
            <a:latin typeface="Cambria" panose="02040503050406030204" pitchFamily="18" charset="0"/>
          </a:endParaRPr>
        </a:p>
        <a:p>
          <a:pPr algn="ctr"/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ЕГЭ </a:t>
          </a:r>
          <a:r>
            <a:rPr lang="ru-RU" sz="1400" b="0" dirty="0">
              <a:solidFill>
                <a:srgbClr val="2E3192"/>
              </a:solidFill>
              <a:latin typeface="Cambria" panose="02040503050406030204" pitchFamily="18" charset="0"/>
            </a:rPr>
            <a:t>с учебных предметов «География» и «Информатика </a:t>
          </a:r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и ИКТ»</a:t>
          </a:r>
          <a:endParaRPr lang="ru-RU" sz="1400" b="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B17DCB04-AC3A-4DB9-8697-8E5D2339ECDF}" type="parTrans" cxnId="{D8146C21-75D8-4D2F-BB27-23C4D23D8B6B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3A761DBC-0D62-410F-8991-33CD90A17570}" type="sibTrans" cxnId="{D8146C21-75D8-4D2F-BB27-23C4D23D8B6B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931A12DA-BAA6-41A6-B341-8DA49801B4C1}">
      <dgm:prSet custT="1"/>
      <dgm:spPr/>
      <dgm:t>
        <a:bodyPr/>
        <a:lstStyle/>
        <a:p>
          <a:pPr algn="ctr"/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Начало </a:t>
          </a:r>
          <a:r>
            <a:rPr lang="ru-RU" sz="1400" b="1" dirty="0">
              <a:solidFill>
                <a:srgbClr val="2E3192"/>
              </a:solidFill>
              <a:latin typeface="Cambria" panose="02040503050406030204" pitchFamily="18" charset="0"/>
            </a:rPr>
            <a:t>проведения основного этапа </a:t>
          </a:r>
          <a:endParaRPr lang="ru-RU" sz="1400" b="1" dirty="0" smtClean="0">
            <a:solidFill>
              <a:srgbClr val="2E3192"/>
            </a:solidFill>
            <a:latin typeface="Cambria" panose="02040503050406030204" pitchFamily="18" charset="0"/>
          </a:endParaRPr>
        </a:p>
        <a:p>
          <a:pPr algn="ctr"/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ОГЭ </a:t>
          </a:r>
          <a:r>
            <a:rPr lang="ru-RU" sz="1400" b="0" dirty="0">
              <a:solidFill>
                <a:srgbClr val="2E3192"/>
              </a:solidFill>
              <a:latin typeface="Cambria" panose="02040503050406030204" pitchFamily="18" charset="0"/>
            </a:rPr>
            <a:t>с учебного предмета «Иностранные языки» (26 и 27 мая 2017 года</a:t>
          </a:r>
          <a:r>
            <a:rPr lang="ru-RU" sz="1400" b="0" dirty="0" smtClean="0">
              <a:solidFill>
                <a:srgbClr val="2E3192"/>
              </a:solidFill>
              <a:latin typeface="Cambria" panose="02040503050406030204" pitchFamily="18" charset="0"/>
            </a:rPr>
            <a:t>)</a:t>
          </a:r>
          <a:endParaRPr lang="ru-RU" sz="1400" b="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02290273-8B72-4793-B46C-436432D3CA31}" type="parTrans" cxnId="{889004AA-F52E-4713-B819-476F79F1AD88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15837EF5-4466-42BB-9BA1-DFED6C4CD97D}" type="sibTrans" cxnId="{889004AA-F52E-4713-B819-476F79F1AD88}">
      <dgm:prSet/>
      <dgm:spPr/>
      <dgm:t>
        <a:bodyPr/>
        <a:lstStyle/>
        <a:p>
          <a:pPr algn="ctr"/>
          <a:endParaRPr lang="ru-RU" sz="1400" b="1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9D8F65A7-D399-449D-954E-EC86539197D5}" type="pres">
      <dgm:prSet presAssocID="{47972F77-4F28-4DE7-B6D0-4B7CFE17EF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79EC3E-881F-4BB4-BDF1-ECDB28D6CD35}" type="pres">
      <dgm:prSet presAssocID="{FF4D5EC3-6B7F-4E45-A265-9837D0E3661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58624A-137B-48E3-BCE8-AD702756DC36}" type="pres">
      <dgm:prSet presAssocID="{24194A0C-FFB7-406D-8F89-1E3960E98A97}" presName="spacer" presStyleCnt="0"/>
      <dgm:spPr/>
    </dgm:pt>
    <dgm:pt modelId="{A28B71B2-90E6-498B-83FF-5E687776DF94}" type="pres">
      <dgm:prSet presAssocID="{A14E2F6B-C60B-4696-8425-6F1B8DA7A10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83EDB9-4935-4F67-88D9-63D0A31A52DD}" type="pres">
      <dgm:prSet presAssocID="{A2BAD810-AE88-4952-8DC4-4F9E5FE7C187}" presName="spacer" presStyleCnt="0"/>
      <dgm:spPr/>
    </dgm:pt>
    <dgm:pt modelId="{B4322032-B0B1-4418-BEA1-15CD24DC57A7}" type="pres">
      <dgm:prSet presAssocID="{58F6D23A-4F6F-42CE-94E6-F036E848E59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C8CA7F-BD4D-4CEA-9634-6B6DF849F736}" type="pres">
      <dgm:prSet presAssocID="{3A761DBC-0D62-410F-8991-33CD90A17570}" presName="spacer" presStyleCnt="0"/>
      <dgm:spPr/>
    </dgm:pt>
    <dgm:pt modelId="{0BFADD11-9938-44C8-A4F2-2F6B2F9FCAAD}" type="pres">
      <dgm:prSet presAssocID="{931A12DA-BAA6-41A6-B341-8DA49801B4C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422837-CF2A-4465-B4E9-24A7D4578E0B}" srcId="{47972F77-4F28-4DE7-B6D0-4B7CFE17EFC6}" destId="{FF4D5EC3-6B7F-4E45-A265-9837D0E3661C}" srcOrd="0" destOrd="0" parTransId="{C03BBB7F-5D1B-4F46-AB22-6C90ABE851E0}" sibTransId="{24194A0C-FFB7-406D-8F89-1E3960E98A97}"/>
    <dgm:cxn modelId="{889004AA-F52E-4713-B819-476F79F1AD88}" srcId="{47972F77-4F28-4DE7-B6D0-4B7CFE17EFC6}" destId="{931A12DA-BAA6-41A6-B341-8DA49801B4C1}" srcOrd="3" destOrd="0" parTransId="{02290273-8B72-4793-B46C-436432D3CA31}" sibTransId="{15837EF5-4466-42BB-9BA1-DFED6C4CD97D}"/>
    <dgm:cxn modelId="{CE8F12AA-6B96-422D-AF93-19ED9AF9647E}" type="presOf" srcId="{931A12DA-BAA6-41A6-B341-8DA49801B4C1}" destId="{0BFADD11-9938-44C8-A4F2-2F6B2F9FCAAD}" srcOrd="0" destOrd="0" presId="urn:microsoft.com/office/officeart/2005/8/layout/vList2"/>
    <dgm:cxn modelId="{37F96848-A814-49AA-A462-07D84F1AF193}" type="presOf" srcId="{A14E2F6B-C60B-4696-8425-6F1B8DA7A106}" destId="{A28B71B2-90E6-498B-83FF-5E687776DF94}" srcOrd="0" destOrd="0" presId="urn:microsoft.com/office/officeart/2005/8/layout/vList2"/>
    <dgm:cxn modelId="{864D66AE-CE6B-4449-A9EE-EC600E2F472A}" type="presOf" srcId="{47972F77-4F28-4DE7-B6D0-4B7CFE17EFC6}" destId="{9D8F65A7-D399-449D-954E-EC86539197D5}" srcOrd="0" destOrd="0" presId="urn:microsoft.com/office/officeart/2005/8/layout/vList2"/>
    <dgm:cxn modelId="{D8146C21-75D8-4D2F-BB27-23C4D23D8B6B}" srcId="{47972F77-4F28-4DE7-B6D0-4B7CFE17EFC6}" destId="{58F6D23A-4F6F-42CE-94E6-F036E848E591}" srcOrd="2" destOrd="0" parTransId="{B17DCB04-AC3A-4DB9-8697-8E5D2339ECDF}" sibTransId="{3A761DBC-0D62-410F-8991-33CD90A17570}"/>
    <dgm:cxn modelId="{E988E62D-465C-4858-B3C9-1E9024EBDB1B}" type="presOf" srcId="{FF4D5EC3-6B7F-4E45-A265-9837D0E3661C}" destId="{E379EC3E-881F-4BB4-BDF1-ECDB28D6CD35}" srcOrd="0" destOrd="0" presId="urn:microsoft.com/office/officeart/2005/8/layout/vList2"/>
    <dgm:cxn modelId="{BD5BFDDF-768C-4E29-948D-819C55E8CC0B}" type="presOf" srcId="{58F6D23A-4F6F-42CE-94E6-F036E848E591}" destId="{B4322032-B0B1-4418-BEA1-15CD24DC57A7}" srcOrd="0" destOrd="0" presId="urn:microsoft.com/office/officeart/2005/8/layout/vList2"/>
    <dgm:cxn modelId="{62D98ACB-2DCD-47A0-AF54-E39D7E20184A}" srcId="{47972F77-4F28-4DE7-B6D0-4B7CFE17EFC6}" destId="{A14E2F6B-C60B-4696-8425-6F1B8DA7A106}" srcOrd="1" destOrd="0" parTransId="{1C41BBB4-379D-47D9-B34A-37149194CC63}" sibTransId="{A2BAD810-AE88-4952-8DC4-4F9E5FE7C187}"/>
    <dgm:cxn modelId="{731FBFE8-1EDE-4409-BA98-C8507478408B}" type="presParOf" srcId="{9D8F65A7-D399-449D-954E-EC86539197D5}" destId="{E379EC3E-881F-4BB4-BDF1-ECDB28D6CD35}" srcOrd="0" destOrd="0" presId="urn:microsoft.com/office/officeart/2005/8/layout/vList2"/>
    <dgm:cxn modelId="{B70F312D-2939-42E3-90A4-8D1C7EFA8860}" type="presParOf" srcId="{9D8F65A7-D399-449D-954E-EC86539197D5}" destId="{2158624A-137B-48E3-BCE8-AD702756DC36}" srcOrd="1" destOrd="0" presId="urn:microsoft.com/office/officeart/2005/8/layout/vList2"/>
    <dgm:cxn modelId="{47AD7B75-9137-4929-9E48-893CA67572B0}" type="presParOf" srcId="{9D8F65A7-D399-449D-954E-EC86539197D5}" destId="{A28B71B2-90E6-498B-83FF-5E687776DF94}" srcOrd="2" destOrd="0" presId="urn:microsoft.com/office/officeart/2005/8/layout/vList2"/>
    <dgm:cxn modelId="{0B150D87-04E3-49B3-98C2-9368A4683702}" type="presParOf" srcId="{9D8F65A7-D399-449D-954E-EC86539197D5}" destId="{3783EDB9-4935-4F67-88D9-63D0A31A52DD}" srcOrd="3" destOrd="0" presId="urn:microsoft.com/office/officeart/2005/8/layout/vList2"/>
    <dgm:cxn modelId="{A95393C2-BCCF-45F5-B55D-F6629222A954}" type="presParOf" srcId="{9D8F65A7-D399-449D-954E-EC86539197D5}" destId="{B4322032-B0B1-4418-BEA1-15CD24DC57A7}" srcOrd="4" destOrd="0" presId="urn:microsoft.com/office/officeart/2005/8/layout/vList2"/>
    <dgm:cxn modelId="{94F23A75-607D-4672-AA7C-0BA1BE8B9055}" type="presParOf" srcId="{9D8F65A7-D399-449D-954E-EC86539197D5}" destId="{F4C8CA7F-BD4D-4CEA-9634-6B6DF849F736}" srcOrd="5" destOrd="0" presId="urn:microsoft.com/office/officeart/2005/8/layout/vList2"/>
    <dgm:cxn modelId="{1B5978B5-A960-436B-9F07-8E7702F07611}" type="presParOf" srcId="{9D8F65A7-D399-449D-954E-EC86539197D5}" destId="{0BFADD11-9938-44C8-A4F2-2F6B2F9FCA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7A7242-4E7F-49EB-AA9C-E7E49EB86B02}" type="doc">
      <dgm:prSet loTypeId="urn:microsoft.com/office/officeart/2005/8/layout/vList2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1CC1BAA0-20E6-40BE-A65F-8C2701EDB10F}">
      <dgm:prSet custT="1"/>
      <dgm:spPr/>
      <dgm:t>
        <a:bodyPr anchor="ctr"/>
        <a:lstStyle/>
        <a:p>
          <a:pPr algn="ctr" rtl="0"/>
          <a:r>
            <a:rPr lang="ru-RU" sz="2800" b="1" dirty="0" smtClean="0">
              <a:latin typeface="Cambria" panose="02040503050406030204" pitchFamily="18" charset="0"/>
            </a:rPr>
            <a:t>ЕГЭ и ГВЭ-11</a:t>
          </a:r>
          <a:endParaRPr lang="ru-RU" sz="2800" dirty="0">
            <a:latin typeface="Cambria" panose="02040503050406030204" pitchFamily="18" charset="0"/>
          </a:endParaRPr>
        </a:p>
      </dgm:t>
    </dgm:pt>
    <dgm:pt modelId="{019D7758-32E9-418E-B3D9-FF85DD9B7238}" type="parTrans" cxnId="{CE8EE253-30FB-4905-B07B-BD37A1B615C4}">
      <dgm:prSet/>
      <dgm:spPr/>
      <dgm:t>
        <a:bodyPr/>
        <a:lstStyle/>
        <a:p>
          <a:endParaRPr lang="ru-RU">
            <a:latin typeface="Cambria" panose="02040503050406030204" pitchFamily="18" charset="0"/>
          </a:endParaRPr>
        </a:p>
      </dgm:t>
    </dgm:pt>
    <dgm:pt modelId="{E2FE00C1-D711-47F8-A819-63F6C23EA5B3}" type="sibTrans" cxnId="{CE8EE253-30FB-4905-B07B-BD37A1B615C4}">
      <dgm:prSet/>
      <dgm:spPr/>
      <dgm:t>
        <a:bodyPr/>
        <a:lstStyle/>
        <a:p>
          <a:endParaRPr lang="ru-RU">
            <a:latin typeface="Cambria" panose="02040503050406030204" pitchFamily="18" charset="0"/>
          </a:endParaRPr>
        </a:p>
      </dgm:t>
    </dgm:pt>
    <dgm:pt modelId="{5CD95BE1-DB7B-4FDC-9654-474C4F814B6D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Досрочный этап </a:t>
          </a:r>
          <a:r>
            <a:rPr lang="ru-RU" sz="1400" dirty="0" smtClean="0">
              <a:solidFill>
                <a:srgbClr val="2E3192"/>
              </a:solidFill>
              <a:latin typeface="Cambria" panose="02040503050406030204" pitchFamily="18" charset="0"/>
            </a:rPr>
            <a:t>с 23 марта по 14 апреля 2016 года</a:t>
          </a:r>
          <a:endParaRPr lang="ru-RU" sz="140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AB916E78-F152-4782-865E-0363533FB32A}" type="parTrans" cxnId="{BD7880E6-E751-4038-876E-2A24A654AA2D}">
      <dgm:prSet/>
      <dgm:spPr/>
      <dgm:t>
        <a:bodyPr/>
        <a:lstStyle/>
        <a:p>
          <a:endParaRPr lang="ru-RU">
            <a:latin typeface="Cambria" panose="02040503050406030204" pitchFamily="18" charset="0"/>
          </a:endParaRPr>
        </a:p>
      </dgm:t>
    </dgm:pt>
    <dgm:pt modelId="{6FB917CC-0FCB-440E-878C-652227C34E17}" type="sibTrans" cxnId="{BD7880E6-E751-4038-876E-2A24A654AA2D}">
      <dgm:prSet/>
      <dgm:spPr/>
      <dgm:t>
        <a:bodyPr/>
        <a:lstStyle/>
        <a:p>
          <a:endParaRPr lang="ru-RU">
            <a:latin typeface="Cambria" panose="02040503050406030204" pitchFamily="18" charset="0"/>
          </a:endParaRPr>
        </a:p>
      </dgm:t>
    </dgm:pt>
    <dgm:pt modelId="{9A9C0C91-A351-449C-A6E4-15E7B098B272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Основной этап </a:t>
          </a:r>
          <a:r>
            <a:rPr lang="ru-RU" sz="1400" dirty="0" smtClean="0">
              <a:solidFill>
                <a:srgbClr val="2E3192"/>
              </a:solidFill>
              <a:latin typeface="Cambria" panose="02040503050406030204" pitchFamily="18" charset="0"/>
            </a:rPr>
            <a:t>с 29 мая по 1 июля 2016 года</a:t>
          </a:r>
          <a:endParaRPr lang="ru-RU" sz="140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63C3C1AD-4DA5-4759-B872-9A93547F4311}" type="parTrans" cxnId="{B944BFF2-DA39-4D54-9500-AC98B522D46F}">
      <dgm:prSet/>
      <dgm:spPr/>
      <dgm:t>
        <a:bodyPr/>
        <a:lstStyle/>
        <a:p>
          <a:endParaRPr lang="ru-RU"/>
        </a:p>
      </dgm:t>
    </dgm:pt>
    <dgm:pt modelId="{47701A16-C3D6-450C-8379-EF038F6CCB49}" type="sibTrans" cxnId="{B944BFF2-DA39-4D54-9500-AC98B522D46F}">
      <dgm:prSet/>
      <dgm:spPr/>
      <dgm:t>
        <a:bodyPr/>
        <a:lstStyle/>
        <a:p>
          <a:endParaRPr lang="ru-RU"/>
        </a:p>
      </dgm:t>
    </dgm:pt>
    <dgm:pt modelId="{3D721EC2-99C5-4620-AB1B-ED18B2FCEA97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Дополнительный</a:t>
          </a:r>
          <a:r>
            <a:rPr lang="ru-RU" sz="1400" dirty="0" smtClean="0">
              <a:solidFill>
                <a:srgbClr val="2E3192"/>
              </a:solidFill>
              <a:latin typeface="Cambria" panose="02040503050406030204" pitchFamily="18" charset="0"/>
            </a:rPr>
            <a:t>  с 5 по 16 сентября 2016 года</a:t>
          </a:r>
          <a:endParaRPr lang="ru-RU" sz="140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F012C856-1D90-4028-B176-48E77D66A8DA}" type="parTrans" cxnId="{85B6ECDA-37F6-407B-B0C9-4B896953EAD7}">
      <dgm:prSet/>
      <dgm:spPr/>
      <dgm:t>
        <a:bodyPr/>
        <a:lstStyle/>
        <a:p>
          <a:endParaRPr lang="ru-RU"/>
        </a:p>
      </dgm:t>
    </dgm:pt>
    <dgm:pt modelId="{21DE02E6-BEE8-4DD9-9F5D-0E14683FDB26}" type="sibTrans" cxnId="{85B6ECDA-37F6-407B-B0C9-4B896953EAD7}">
      <dgm:prSet/>
      <dgm:spPr/>
      <dgm:t>
        <a:bodyPr/>
        <a:lstStyle/>
        <a:p>
          <a:endParaRPr lang="ru-RU"/>
        </a:p>
      </dgm:t>
    </dgm:pt>
    <dgm:pt modelId="{D3F4D5FC-AB82-49EC-A1CD-F22A050387C9}" type="pres">
      <dgm:prSet presAssocID="{4C7A7242-4E7F-49EB-AA9C-E7E49EB86B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6C59BA-4ED5-4500-80F4-2638684F61B3}" type="pres">
      <dgm:prSet presAssocID="{1CC1BAA0-20E6-40BE-A65F-8C2701EDB10F}" presName="parentText" presStyleLbl="node1" presStyleIdx="0" presStyleCnt="1" custScaleY="39134" custLinFactNeighborY="-211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26C99-9F16-48D8-8F35-31AD5D29819C}" type="pres">
      <dgm:prSet presAssocID="{1CC1BAA0-20E6-40BE-A65F-8C2701EDB10F}" presName="childText" presStyleLbl="revTx" presStyleIdx="0" presStyleCnt="1" custScaleY="68972" custLinFactNeighborY="-3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8EE253-30FB-4905-B07B-BD37A1B615C4}" srcId="{4C7A7242-4E7F-49EB-AA9C-E7E49EB86B02}" destId="{1CC1BAA0-20E6-40BE-A65F-8C2701EDB10F}" srcOrd="0" destOrd="0" parTransId="{019D7758-32E9-418E-B3D9-FF85DD9B7238}" sibTransId="{E2FE00C1-D711-47F8-A819-63F6C23EA5B3}"/>
    <dgm:cxn modelId="{85B6ECDA-37F6-407B-B0C9-4B896953EAD7}" srcId="{1CC1BAA0-20E6-40BE-A65F-8C2701EDB10F}" destId="{3D721EC2-99C5-4620-AB1B-ED18B2FCEA97}" srcOrd="2" destOrd="0" parTransId="{F012C856-1D90-4028-B176-48E77D66A8DA}" sibTransId="{21DE02E6-BEE8-4DD9-9F5D-0E14683FDB26}"/>
    <dgm:cxn modelId="{B9AE17C3-781D-4D83-8C58-98CB8BC9BE9F}" type="presOf" srcId="{1CC1BAA0-20E6-40BE-A65F-8C2701EDB10F}" destId="{B26C59BA-4ED5-4500-80F4-2638684F61B3}" srcOrd="0" destOrd="0" presId="urn:microsoft.com/office/officeart/2005/8/layout/vList2"/>
    <dgm:cxn modelId="{BD7880E6-E751-4038-876E-2A24A654AA2D}" srcId="{1CC1BAA0-20E6-40BE-A65F-8C2701EDB10F}" destId="{5CD95BE1-DB7B-4FDC-9654-474C4F814B6D}" srcOrd="0" destOrd="0" parTransId="{AB916E78-F152-4782-865E-0363533FB32A}" sibTransId="{6FB917CC-0FCB-440E-878C-652227C34E17}"/>
    <dgm:cxn modelId="{5BD5A237-84A4-4509-B39B-ED09010B6F11}" type="presOf" srcId="{5CD95BE1-DB7B-4FDC-9654-474C4F814B6D}" destId="{14A26C99-9F16-48D8-8F35-31AD5D29819C}" srcOrd="0" destOrd="0" presId="urn:microsoft.com/office/officeart/2005/8/layout/vList2"/>
    <dgm:cxn modelId="{B944BFF2-DA39-4D54-9500-AC98B522D46F}" srcId="{1CC1BAA0-20E6-40BE-A65F-8C2701EDB10F}" destId="{9A9C0C91-A351-449C-A6E4-15E7B098B272}" srcOrd="1" destOrd="0" parTransId="{63C3C1AD-4DA5-4759-B872-9A93547F4311}" sibTransId="{47701A16-C3D6-450C-8379-EF038F6CCB49}"/>
    <dgm:cxn modelId="{12E0E1C7-E009-40D4-892A-0BF999332FA7}" type="presOf" srcId="{9A9C0C91-A351-449C-A6E4-15E7B098B272}" destId="{14A26C99-9F16-48D8-8F35-31AD5D29819C}" srcOrd="0" destOrd="1" presId="urn:microsoft.com/office/officeart/2005/8/layout/vList2"/>
    <dgm:cxn modelId="{4EE7F72D-D721-43E8-B3B7-162062381A02}" type="presOf" srcId="{4C7A7242-4E7F-49EB-AA9C-E7E49EB86B02}" destId="{D3F4D5FC-AB82-49EC-A1CD-F22A050387C9}" srcOrd="0" destOrd="0" presId="urn:microsoft.com/office/officeart/2005/8/layout/vList2"/>
    <dgm:cxn modelId="{D4BF567D-FB2B-4C9E-911C-DD4DC651EF15}" type="presOf" srcId="{3D721EC2-99C5-4620-AB1B-ED18B2FCEA97}" destId="{14A26C99-9F16-48D8-8F35-31AD5D29819C}" srcOrd="0" destOrd="2" presId="urn:microsoft.com/office/officeart/2005/8/layout/vList2"/>
    <dgm:cxn modelId="{092CA601-C228-40B2-9825-3581FD3F1BF0}" type="presParOf" srcId="{D3F4D5FC-AB82-49EC-A1CD-F22A050387C9}" destId="{B26C59BA-4ED5-4500-80F4-2638684F61B3}" srcOrd="0" destOrd="0" presId="urn:microsoft.com/office/officeart/2005/8/layout/vList2"/>
    <dgm:cxn modelId="{CA06F75A-92C5-466D-B998-398170C03960}" type="presParOf" srcId="{D3F4D5FC-AB82-49EC-A1CD-F22A050387C9}" destId="{14A26C99-9F16-48D8-8F35-31AD5D29819C}" srcOrd="1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7A7242-4E7F-49EB-AA9C-E7E49EB86B02}" type="doc">
      <dgm:prSet loTypeId="urn:microsoft.com/office/officeart/2005/8/layout/vList2" loCatId="list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1CC1BAA0-20E6-40BE-A65F-8C2701EDB10F}">
      <dgm:prSet custT="1"/>
      <dgm:spPr/>
      <dgm:t>
        <a:bodyPr anchor="ctr"/>
        <a:lstStyle/>
        <a:p>
          <a:pPr algn="ctr" rtl="0"/>
          <a:r>
            <a:rPr lang="ru-RU" sz="2800" b="1" dirty="0" smtClean="0">
              <a:latin typeface="Cambria" panose="02040503050406030204" pitchFamily="18" charset="0"/>
            </a:rPr>
            <a:t>ОГЭ и ГВЭ-9</a:t>
          </a:r>
          <a:endParaRPr lang="ru-RU" sz="2800" dirty="0">
            <a:latin typeface="Cambria" panose="02040503050406030204" pitchFamily="18" charset="0"/>
          </a:endParaRPr>
        </a:p>
      </dgm:t>
    </dgm:pt>
    <dgm:pt modelId="{019D7758-32E9-418E-B3D9-FF85DD9B7238}" type="parTrans" cxnId="{CE8EE253-30FB-4905-B07B-BD37A1B615C4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E2FE00C1-D711-47F8-A819-63F6C23EA5B3}" type="sibTrans" cxnId="{CE8EE253-30FB-4905-B07B-BD37A1B615C4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7A6636F1-248F-4B72-A3A2-0AAD81488510}">
      <dgm:prSet custT="1"/>
      <dgm:spPr/>
      <dgm:t>
        <a:bodyPr/>
        <a:lstStyle/>
        <a:p>
          <a:pPr marL="114300" indent="0" defTabSz="622300" rtl="0">
            <a:lnSpc>
              <a:spcPct val="10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140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62EB3291-A071-4AD5-AB3E-728E3482E546}" type="parTrans" cxnId="{736E742E-5EA6-47F4-BA52-DDC20310B2B6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545B214E-3315-4888-A780-88D12530237F}" type="sibTrans" cxnId="{736E742E-5EA6-47F4-BA52-DDC20310B2B6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5CD95BE1-DB7B-4FDC-9654-474C4F814B6D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Досрочный этап  </a:t>
          </a:r>
          <a:r>
            <a:rPr lang="ru-RU" sz="1400" dirty="0" smtClean="0">
              <a:solidFill>
                <a:srgbClr val="2E3192"/>
              </a:solidFill>
              <a:latin typeface="Cambria" panose="02040503050406030204" pitchFamily="18" charset="0"/>
            </a:rPr>
            <a:t>с 20 апреля по 6 мая 2016 года</a:t>
          </a:r>
          <a:endParaRPr lang="ru-RU" sz="140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AB916E78-F152-4782-865E-0363533FB32A}" type="parTrans" cxnId="{BD7880E6-E751-4038-876E-2A24A654AA2D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6FB917CC-0FCB-440E-878C-652227C34E17}" type="sibTrans" cxnId="{BD7880E6-E751-4038-876E-2A24A654AA2D}">
      <dgm:prSet/>
      <dgm:spPr/>
      <dgm:t>
        <a:bodyPr/>
        <a:lstStyle/>
        <a:p>
          <a:endParaRPr lang="ru-RU" sz="1600">
            <a:latin typeface="Cambria" panose="02040503050406030204" pitchFamily="18" charset="0"/>
          </a:endParaRPr>
        </a:p>
      </dgm:t>
    </dgm:pt>
    <dgm:pt modelId="{B1160023-0DBC-4CF9-8A21-2E96B81A9504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Основной этап  </a:t>
          </a:r>
          <a:r>
            <a:rPr lang="ru-RU" sz="1400" dirty="0" smtClean="0">
              <a:solidFill>
                <a:srgbClr val="2E3192"/>
              </a:solidFill>
              <a:latin typeface="Cambria" panose="02040503050406030204" pitchFamily="18" charset="0"/>
            </a:rPr>
            <a:t>с 26 мая по 24 июня 2016 года</a:t>
          </a:r>
          <a:endParaRPr lang="ru-RU" sz="140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9DA3879A-23F4-428A-B321-3B69E9E24DA4}" type="parTrans" cxnId="{F349AC11-2CC7-467F-85B6-1DD4E4D10D8A}">
      <dgm:prSet/>
      <dgm:spPr/>
      <dgm:t>
        <a:bodyPr/>
        <a:lstStyle/>
        <a:p>
          <a:endParaRPr lang="ru-RU"/>
        </a:p>
      </dgm:t>
    </dgm:pt>
    <dgm:pt modelId="{CEF8E6BC-EB17-48A3-A7D7-11DE8CECD5DD}" type="sibTrans" cxnId="{F349AC11-2CC7-467F-85B6-1DD4E4D10D8A}">
      <dgm:prSet/>
      <dgm:spPr/>
      <dgm:t>
        <a:bodyPr/>
        <a:lstStyle/>
        <a:p>
          <a:endParaRPr lang="ru-RU"/>
        </a:p>
      </dgm:t>
    </dgm:pt>
    <dgm:pt modelId="{FA090ED8-D836-4AF3-BEF6-02B3D9AF7316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2E3192"/>
              </a:solidFill>
              <a:latin typeface="Cambria" panose="02040503050406030204" pitchFamily="18" charset="0"/>
            </a:rPr>
            <a:t>Дополнительный </a:t>
          </a:r>
          <a:r>
            <a:rPr lang="ru-RU" sz="1400" dirty="0" smtClean="0">
              <a:solidFill>
                <a:srgbClr val="2E3192"/>
              </a:solidFill>
              <a:latin typeface="Cambria" panose="02040503050406030204" pitchFamily="18" charset="0"/>
            </a:rPr>
            <a:t>с 5 по 22 сентября 2016 года</a:t>
          </a:r>
          <a:endParaRPr lang="ru-RU" sz="1400" dirty="0">
            <a:solidFill>
              <a:srgbClr val="2E3192"/>
            </a:solidFill>
            <a:latin typeface="Cambria" panose="02040503050406030204" pitchFamily="18" charset="0"/>
          </a:endParaRPr>
        </a:p>
      </dgm:t>
    </dgm:pt>
    <dgm:pt modelId="{5CC63864-73AB-4732-B857-FE68A04EA1D2}" type="parTrans" cxnId="{83DEBD71-2822-4208-BB91-4AF7D983717C}">
      <dgm:prSet/>
      <dgm:spPr/>
      <dgm:t>
        <a:bodyPr/>
        <a:lstStyle/>
        <a:p>
          <a:endParaRPr lang="ru-RU"/>
        </a:p>
      </dgm:t>
    </dgm:pt>
    <dgm:pt modelId="{5438518E-F2D2-411F-B869-A44F9BF299D8}" type="sibTrans" cxnId="{83DEBD71-2822-4208-BB91-4AF7D983717C}">
      <dgm:prSet/>
      <dgm:spPr/>
      <dgm:t>
        <a:bodyPr/>
        <a:lstStyle/>
        <a:p>
          <a:endParaRPr lang="ru-RU"/>
        </a:p>
      </dgm:t>
    </dgm:pt>
    <dgm:pt modelId="{7998F567-A619-47F1-ACC3-46BC67FD384C}" type="pres">
      <dgm:prSet presAssocID="{4C7A7242-4E7F-49EB-AA9C-E7E49EB86B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F9C623-ADA3-4B98-942B-34912B2D1D89}" type="pres">
      <dgm:prSet presAssocID="{1CC1BAA0-20E6-40BE-A65F-8C2701EDB10F}" presName="parentText" presStyleLbl="node1" presStyleIdx="0" presStyleCnt="1" custScaleY="40379" custLinFactNeighborY="-135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26544-F9B2-442B-97A9-B629FFB9D597}" type="pres">
      <dgm:prSet presAssocID="{1CC1BAA0-20E6-40BE-A65F-8C2701EDB10F}" presName="childText" presStyleLbl="revTx" presStyleIdx="0" presStyleCnt="1" custScaleY="57424" custLinFactNeighborY="25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DEBD71-2822-4208-BB91-4AF7D983717C}" srcId="{1CC1BAA0-20E6-40BE-A65F-8C2701EDB10F}" destId="{FA090ED8-D836-4AF3-BEF6-02B3D9AF7316}" srcOrd="2" destOrd="0" parTransId="{5CC63864-73AB-4732-B857-FE68A04EA1D2}" sibTransId="{5438518E-F2D2-411F-B869-A44F9BF299D8}"/>
    <dgm:cxn modelId="{DBE5E110-65ED-4556-95FD-6D47117CC92C}" type="presOf" srcId="{1CC1BAA0-20E6-40BE-A65F-8C2701EDB10F}" destId="{7DF9C623-ADA3-4B98-942B-34912B2D1D89}" srcOrd="0" destOrd="0" presId="urn:microsoft.com/office/officeart/2005/8/layout/vList2"/>
    <dgm:cxn modelId="{CE8EE253-30FB-4905-B07B-BD37A1B615C4}" srcId="{4C7A7242-4E7F-49EB-AA9C-E7E49EB86B02}" destId="{1CC1BAA0-20E6-40BE-A65F-8C2701EDB10F}" srcOrd="0" destOrd="0" parTransId="{019D7758-32E9-418E-B3D9-FF85DD9B7238}" sibTransId="{E2FE00C1-D711-47F8-A819-63F6C23EA5B3}"/>
    <dgm:cxn modelId="{B29FED63-AC1A-490E-8EBF-EED218C102FA}" type="presOf" srcId="{4C7A7242-4E7F-49EB-AA9C-E7E49EB86B02}" destId="{7998F567-A619-47F1-ACC3-46BC67FD384C}" srcOrd="0" destOrd="0" presId="urn:microsoft.com/office/officeart/2005/8/layout/vList2"/>
    <dgm:cxn modelId="{FDA56502-777C-479A-B567-BCE78A9DDF5D}" type="presOf" srcId="{B1160023-0DBC-4CF9-8A21-2E96B81A9504}" destId="{B9D26544-F9B2-442B-97A9-B629FFB9D597}" srcOrd="0" destOrd="1" presId="urn:microsoft.com/office/officeart/2005/8/layout/vList2"/>
    <dgm:cxn modelId="{F349AC11-2CC7-467F-85B6-1DD4E4D10D8A}" srcId="{1CC1BAA0-20E6-40BE-A65F-8C2701EDB10F}" destId="{B1160023-0DBC-4CF9-8A21-2E96B81A9504}" srcOrd="1" destOrd="0" parTransId="{9DA3879A-23F4-428A-B321-3B69E9E24DA4}" sibTransId="{CEF8E6BC-EB17-48A3-A7D7-11DE8CECD5DD}"/>
    <dgm:cxn modelId="{90BBBDFA-1D89-4265-8B4F-515A89368A71}" type="presOf" srcId="{7A6636F1-248F-4B72-A3A2-0AAD81488510}" destId="{B9D26544-F9B2-442B-97A9-B629FFB9D597}" srcOrd="0" destOrd="3" presId="urn:microsoft.com/office/officeart/2005/8/layout/vList2"/>
    <dgm:cxn modelId="{BD7880E6-E751-4038-876E-2A24A654AA2D}" srcId="{1CC1BAA0-20E6-40BE-A65F-8C2701EDB10F}" destId="{5CD95BE1-DB7B-4FDC-9654-474C4F814B6D}" srcOrd="0" destOrd="0" parTransId="{AB916E78-F152-4782-865E-0363533FB32A}" sibTransId="{6FB917CC-0FCB-440E-878C-652227C34E17}"/>
    <dgm:cxn modelId="{F3DC23F6-ADDB-4224-838C-85831492FCA7}" type="presOf" srcId="{FA090ED8-D836-4AF3-BEF6-02B3D9AF7316}" destId="{B9D26544-F9B2-442B-97A9-B629FFB9D597}" srcOrd="0" destOrd="2" presId="urn:microsoft.com/office/officeart/2005/8/layout/vList2"/>
    <dgm:cxn modelId="{736E742E-5EA6-47F4-BA52-DDC20310B2B6}" srcId="{1CC1BAA0-20E6-40BE-A65F-8C2701EDB10F}" destId="{7A6636F1-248F-4B72-A3A2-0AAD81488510}" srcOrd="3" destOrd="0" parTransId="{62EB3291-A071-4AD5-AB3E-728E3482E546}" sibTransId="{545B214E-3315-4888-A780-88D12530237F}"/>
    <dgm:cxn modelId="{3F853141-8484-4F53-A91B-F8B4E2E7E437}" type="presOf" srcId="{5CD95BE1-DB7B-4FDC-9654-474C4F814B6D}" destId="{B9D26544-F9B2-442B-97A9-B629FFB9D597}" srcOrd="0" destOrd="0" presId="urn:microsoft.com/office/officeart/2005/8/layout/vList2"/>
    <dgm:cxn modelId="{EE9BF179-3456-4001-BD66-07D38CE9E71F}" type="presParOf" srcId="{7998F567-A619-47F1-ACC3-46BC67FD384C}" destId="{7DF9C623-ADA3-4B98-942B-34912B2D1D89}" srcOrd="0" destOrd="0" presId="urn:microsoft.com/office/officeart/2005/8/layout/vList2"/>
    <dgm:cxn modelId="{5FF649EF-8457-4564-802D-D79DF7EEA39F}" type="presParOf" srcId="{7998F567-A619-47F1-ACC3-46BC67FD384C}" destId="{B9D26544-F9B2-442B-97A9-B629FFB9D59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79EC3E-881F-4BB4-BDF1-ECDB28D6CD35}">
      <dsp:nvSpPr>
        <dsp:cNvPr id="0" name=""/>
        <dsp:cNvSpPr/>
      </dsp:nvSpPr>
      <dsp:spPr>
        <a:xfrm>
          <a:off x="0" y="5086"/>
          <a:ext cx="3856087" cy="879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Очередность </a:t>
          </a:r>
          <a:r>
            <a:rPr lang="ru-RU" sz="1400" b="1" kern="1200" dirty="0">
              <a:solidFill>
                <a:srgbClr val="2E3192"/>
              </a:solidFill>
              <a:latin typeface="Cambria" panose="02040503050406030204" pitchFamily="18" charset="0"/>
            </a:rPr>
            <a:t>проведения </a:t>
          </a: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ЕГЭ </a:t>
          </a:r>
          <a:r>
            <a:rPr lang="ru-RU" sz="1400" b="1" kern="1200" dirty="0">
              <a:solidFill>
                <a:srgbClr val="2E3192"/>
              </a:solidFill>
              <a:latin typeface="Cambria" panose="02040503050406030204" pitchFamily="18" charset="0"/>
            </a:rPr>
            <a:t>по математике: </a:t>
          </a:r>
          <a:r>
            <a:rPr lang="ru-RU" sz="1400" b="0" kern="1200" dirty="0">
              <a:solidFill>
                <a:srgbClr val="2E3192"/>
              </a:solidFill>
              <a:latin typeface="Cambria" panose="02040503050406030204" pitchFamily="18" charset="0"/>
            </a:rPr>
            <a:t>базовый уровень, </a:t>
          </a: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 профильный уровень</a:t>
          </a:r>
          <a:endParaRPr lang="ru-RU" sz="1400" b="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42950" y="48036"/>
        <a:ext cx="3770187" cy="793940"/>
      </dsp:txXfrm>
    </dsp:sp>
    <dsp:sp modelId="{A28B71B2-90E6-498B-83FF-5E687776DF94}">
      <dsp:nvSpPr>
        <dsp:cNvPr id="0" name=""/>
        <dsp:cNvSpPr/>
      </dsp:nvSpPr>
      <dsp:spPr>
        <a:xfrm>
          <a:off x="0" y="1020286"/>
          <a:ext cx="3856087" cy="879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Очередность </a:t>
          </a:r>
          <a:r>
            <a:rPr lang="ru-RU" sz="1400" b="1" kern="1200" dirty="0">
              <a:solidFill>
                <a:srgbClr val="2E3192"/>
              </a:solidFill>
              <a:latin typeface="Cambria" panose="02040503050406030204" pitchFamily="18" charset="0"/>
            </a:rPr>
            <a:t>проведения ЕГЭ по </a:t>
          </a: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иностранным языкам: </a:t>
          </a:r>
          <a:r>
            <a:rPr lang="ru-RU" sz="1400" b="0" kern="1200" dirty="0">
              <a:solidFill>
                <a:srgbClr val="2E3192"/>
              </a:solidFill>
              <a:latin typeface="Cambria" panose="02040503050406030204" pitchFamily="18" charset="0"/>
            </a:rPr>
            <a:t>письменный экзамен, устный экзамен (2 дня</a:t>
          </a: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)</a:t>
          </a:r>
          <a:endParaRPr lang="ru-RU" sz="1400" b="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42950" y="1063236"/>
        <a:ext cx="3770187" cy="793940"/>
      </dsp:txXfrm>
    </dsp:sp>
    <dsp:sp modelId="{B4322032-B0B1-4418-BEA1-15CD24DC57A7}">
      <dsp:nvSpPr>
        <dsp:cNvPr id="0" name=""/>
        <dsp:cNvSpPr/>
      </dsp:nvSpPr>
      <dsp:spPr>
        <a:xfrm>
          <a:off x="0" y="2035486"/>
          <a:ext cx="3856087" cy="879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Начало </a:t>
          </a:r>
          <a:r>
            <a:rPr lang="ru-RU" sz="1400" b="1" kern="1200" dirty="0">
              <a:solidFill>
                <a:srgbClr val="2E3192"/>
              </a:solidFill>
              <a:latin typeface="Cambria" panose="02040503050406030204" pitchFamily="18" charset="0"/>
            </a:rPr>
            <a:t>проведения основного этапа </a:t>
          </a:r>
          <a:endParaRPr lang="ru-RU" sz="1400" b="1" kern="1200" dirty="0" smtClean="0">
            <a:solidFill>
              <a:srgbClr val="2E3192"/>
            </a:solidFill>
            <a:latin typeface="Cambria" panose="020405030504060302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ЕГЭ </a:t>
          </a:r>
          <a:r>
            <a:rPr lang="ru-RU" sz="1400" b="0" kern="1200" dirty="0">
              <a:solidFill>
                <a:srgbClr val="2E3192"/>
              </a:solidFill>
              <a:latin typeface="Cambria" panose="02040503050406030204" pitchFamily="18" charset="0"/>
            </a:rPr>
            <a:t>с учебных предметов «География» и «Информатика </a:t>
          </a: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и ИКТ»</a:t>
          </a:r>
          <a:endParaRPr lang="ru-RU" sz="1400" b="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42950" y="2078436"/>
        <a:ext cx="3770187" cy="793940"/>
      </dsp:txXfrm>
    </dsp:sp>
    <dsp:sp modelId="{0BFADD11-9938-44C8-A4F2-2F6B2F9FCAAD}">
      <dsp:nvSpPr>
        <dsp:cNvPr id="0" name=""/>
        <dsp:cNvSpPr/>
      </dsp:nvSpPr>
      <dsp:spPr>
        <a:xfrm>
          <a:off x="0" y="3050686"/>
          <a:ext cx="3856087" cy="879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Начало </a:t>
          </a:r>
          <a:r>
            <a:rPr lang="ru-RU" sz="1400" b="1" kern="1200" dirty="0">
              <a:solidFill>
                <a:srgbClr val="2E3192"/>
              </a:solidFill>
              <a:latin typeface="Cambria" panose="02040503050406030204" pitchFamily="18" charset="0"/>
            </a:rPr>
            <a:t>проведения основного этапа </a:t>
          </a:r>
          <a:endParaRPr lang="ru-RU" sz="1400" b="1" kern="1200" dirty="0" smtClean="0">
            <a:solidFill>
              <a:srgbClr val="2E3192"/>
            </a:solidFill>
            <a:latin typeface="Cambria" panose="020405030504060302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ОГЭ </a:t>
          </a:r>
          <a:r>
            <a:rPr lang="ru-RU" sz="1400" b="0" kern="1200" dirty="0">
              <a:solidFill>
                <a:srgbClr val="2E3192"/>
              </a:solidFill>
              <a:latin typeface="Cambria" panose="02040503050406030204" pitchFamily="18" charset="0"/>
            </a:rPr>
            <a:t>с учебного предмета «Иностранные языки» (26 и 27 мая 2017 года</a:t>
          </a:r>
          <a:r>
            <a:rPr lang="ru-RU" sz="1400" b="0" kern="1200" dirty="0" smtClean="0">
              <a:solidFill>
                <a:srgbClr val="2E3192"/>
              </a:solidFill>
              <a:latin typeface="Cambria" panose="02040503050406030204" pitchFamily="18" charset="0"/>
            </a:rPr>
            <a:t>)</a:t>
          </a:r>
          <a:endParaRPr lang="ru-RU" sz="1400" b="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42950" y="3093636"/>
        <a:ext cx="3770187" cy="7939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C59BA-4ED5-4500-80F4-2638684F61B3}">
      <dsp:nvSpPr>
        <dsp:cNvPr id="0" name=""/>
        <dsp:cNvSpPr/>
      </dsp:nvSpPr>
      <dsp:spPr>
        <a:xfrm>
          <a:off x="0" y="0"/>
          <a:ext cx="4788024" cy="4688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Cambria" panose="02040503050406030204" pitchFamily="18" charset="0"/>
            </a:rPr>
            <a:t>ЕГЭ и ГВЭ-11</a:t>
          </a:r>
          <a:endParaRPr lang="ru-RU" sz="2800" kern="1200" dirty="0">
            <a:latin typeface="Cambria" panose="02040503050406030204" pitchFamily="18" charset="0"/>
          </a:endParaRPr>
        </a:p>
      </dsp:txBody>
      <dsp:txXfrm>
        <a:off x="22888" y="22888"/>
        <a:ext cx="4742248" cy="423080"/>
      </dsp:txXfrm>
    </dsp:sp>
    <dsp:sp modelId="{14A26C99-9F16-48D8-8F35-31AD5D29819C}">
      <dsp:nvSpPr>
        <dsp:cNvPr id="0" name=""/>
        <dsp:cNvSpPr/>
      </dsp:nvSpPr>
      <dsp:spPr>
        <a:xfrm>
          <a:off x="0" y="532050"/>
          <a:ext cx="4788024" cy="730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020" tIns="17780" rIns="99568" bIns="17780" numCol="1" spcCol="1270" anchor="t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Досрочный этап </a:t>
          </a:r>
          <a:r>
            <a:rPr lang="ru-RU" sz="1400" kern="1200" dirty="0" smtClean="0">
              <a:solidFill>
                <a:srgbClr val="2E3192"/>
              </a:solidFill>
              <a:latin typeface="Cambria" panose="02040503050406030204" pitchFamily="18" charset="0"/>
            </a:rPr>
            <a:t>с 23 марта по 14 апреля 2016 года</a:t>
          </a:r>
          <a:endParaRPr lang="ru-RU" sz="1400" kern="1200" dirty="0">
            <a:solidFill>
              <a:srgbClr val="2E3192"/>
            </a:solidFill>
            <a:latin typeface="Cambria" panose="02040503050406030204" pitchFamily="18" charset="0"/>
          </a:endParaRPr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Основной этап </a:t>
          </a:r>
          <a:r>
            <a:rPr lang="ru-RU" sz="1400" kern="1200" dirty="0" smtClean="0">
              <a:solidFill>
                <a:srgbClr val="2E3192"/>
              </a:solidFill>
              <a:latin typeface="Cambria" panose="02040503050406030204" pitchFamily="18" charset="0"/>
            </a:rPr>
            <a:t>с 29 мая по 1 июля 2016 года</a:t>
          </a:r>
          <a:endParaRPr lang="ru-RU" sz="1400" kern="1200" dirty="0">
            <a:solidFill>
              <a:srgbClr val="2E3192"/>
            </a:solidFill>
            <a:latin typeface="Cambria" panose="02040503050406030204" pitchFamily="18" charset="0"/>
          </a:endParaRPr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Дополнительный</a:t>
          </a:r>
          <a:r>
            <a:rPr lang="ru-RU" sz="1400" kern="1200" dirty="0" smtClean="0">
              <a:solidFill>
                <a:srgbClr val="2E3192"/>
              </a:solidFill>
              <a:latin typeface="Cambria" panose="02040503050406030204" pitchFamily="18" charset="0"/>
            </a:rPr>
            <a:t>  с 5 по 16 сентября 2016 года</a:t>
          </a:r>
          <a:endParaRPr lang="ru-RU" sz="140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0" y="532050"/>
        <a:ext cx="4788024" cy="7309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F9C623-ADA3-4B98-942B-34912B2D1D89}">
      <dsp:nvSpPr>
        <dsp:cNvPr id="0" name=""/>
        <dsp:cNvSpPr/>
      </dsp:nvSpPr>
      <dsp:spPr>
        <a:xfrm>
          <a:off x="0" y="69905"/>
          <a:ext cx="4752528" cy="4833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Cambria" panose="02040503050406030204" pitchFamily="18" charset="0"/>
            </a:rPr>
            <a:t>ОГЭ и ГВЭ-9</a:t>
          </a:r>
          <a:endParaRPr lang="ru-RU" sz="2800" kern="1200" dirty="0">
            <a:latin typeface="Cambria" panose="02040503050406030204" pitchFamily="18" charset="0"/>
          </a:endParaRPr>
        </a:p>
      </dsp:txBody>
      <dsp:txXfrm>
        <a:off x="23593" y="93498"/>
        <a:ext cx="4705342" cy="436114"/>
      </dsp:txXfrm>
    </dsp:sp>
    <dsp:sp modelId="{B9D26544-F9B2-442B-97A9-B629FFB9D597}">
      <dsp:nvSpPr>
        <dsp:cNvPr id="0" name=""/>
        <dsp:cNvSpPr/>
      </dsp:nvSpPr>
      <dsp:spPr>
        <a:xfrm>
          <a:off x="0" y="727564"/>
          <a:ext cx="4752528" cy="60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893" tIns="17780" rIns="99568" bIns="17780" numCol="1" spcCol="1270" anchor="t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Досрочный этап  </a:t>
          </a:r>
          <a:r>
            <a:rPr lang="ru-RU" sz="1400" kern="1200" dirty="0" smtClean="0">
              <a:solidFill>
                <a:srgbClr val="2E3192"/>
              </a:solidFill>
              <a:latin typeface="Cambria" panose="02040503050406030204" pitchFamily="18" charset="0"/>
            </a:rPr>
            <a:t>с 20 апреля по 6 мая 2016 года</a:t>
          </a:r>
          <a:endParaRPr lang="ru-RU" sz="1400" kern="1200" dirty="0">
            <a:solidFill>
              <a:srgbClr val="2E3192"/>
            </a:solidFill>
            <a:latin typeface="Cambria" panose="02040503050406030204" pitchFamily="18" charset="0"/>
          </a:endParaRPr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Основной этап  </a:t>
          </a:r>
          <a:r>
            <a:rPr lang="ru-RU" sz="1400" kern="1200" dirty="0" smtClean="0">
              <a:solidFill>
                <a:srgbClr val="2E3192"/>
              </a:solidFill>
              <a:latin typeface="Cambria" panose="02040503050406030204" pitchFamily="18" charset="0"/>
            </a:rPr>
            <a:t>с 26 мая по 24 июня 2016 года</a:t>
          </a:r>
          <a:endParaRPr lang="ru-RU" sz="1400" kern="1200" dirty="0">
            <a:solidFill>
              <a:srgbClr val="2E3192"/>
            </a:solidFill>
            <a:latin typeface="Cambria" panose="02040503050406030204" pitchFamily="18" charset="0"/>
          </a:endParaRPr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rgbClr val="2E3192"/>
              </a:solidFill>
              <a:latin typeface="Cambria" panose="02040503050406030204" pitchFamily="18" charset="0"/>
            </a:rPr>
            <a:t>Дополнительный </a:t>
          </a:r>
          <a:r>
            <a:rPr lang="ru-RU" sz="1400" kern="1200" dirty="0" smtClean="0">
              <a:solidFill>
                <a:srgbClr val="2E3192"/>
              </a:solidFill>
              <a:latin typeface="Cambria" panose="02040503050406030204" pitchFamily="18" charset="0"/>
            </a:rPr>
            <a:t>с 5 по 22 сентября 2016 года</a:t>
          </a:r>
          <a:endParaRPr lang="ru-RU" sz="1400" kern="1200" dirty="0">
            <a:solidFill>
              <a:srgbClr val="2E3192"/>
            </a:solidFill>
            <a:latin typeface="Cambria" panose="02040503050406030204" pitchFamily="18" charset="0"/>
          </a:endParaRPr>
        </a:p>
        <a:p>
          <a:pPr marL="114300" lvl="1" indent="0" algn="l" defTabSz="622300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400" kern="1200" dirty="0">
            <a:solidFill>
              <a:srgbClr val="2E3192"/>
            </a:solidFill>
            <a:latin typeface="Cambria" panose="02040503050406030204" pitchFamily="18" charset="0"/>
          </a:endParaRPr>
        </a:p>
      </dsp:txBody>
      <dsp:txXfrm>
        <a:off x="0" y="727564"/>
        <a:ext cx="4752528" cy="608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0A6E0-3A9D-4EAC-A11E-FEC605EA2F28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AF319-A184-45FC-9DE2-EB9CD3FA1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867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36C33-2F50-4361-9651-B5934CDC7413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9775"/>
            <a:ext cx="65801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3846F-E4DD-4C7C-A04D-B5CB438F4A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30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1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60011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0963" y="742950"/>
            <a:ext cx="6573837" cy="36988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5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7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67906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cs typeface="Arial" charset="0"/>
              </a:rPr>
              <a:pPr algn="r" eaLnBrk="1" hangingPunct="1"/>
              <a:t>9</a:t>
            </a:fld>
            <a:endParaRPr lang="ru-RU" sz="1200" dirty="0"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47266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10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55498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11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46356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12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36556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13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42993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14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62022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15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30681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16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034246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17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19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9166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20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642573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21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502868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22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23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24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25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26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27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28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29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30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16153" y="9373346"/>
            <a:ext cx="2918048" cy="4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9" tIns="45759" rIns="91519" bIns="45759"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41BCA10-A7A4-4163-B094-1F4C48BA7439}" type="slidenum">
              <a:rPr lang="ru-RU" sz="1200">
                <a:solidFill>
                  <a:prstClr val="black"/>
                </a:solidFill>
                <a:cs typeface="Arial" charset="0"/>
              </a:rPr>
              <a:pPr algn="r" eaLnBrk="1" hangingPunct="1"/>
              <a:t>31</a:t>
            </a:fld>
            <a:endParaRPr lang="ru-RU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788" y="739775"/>
            <a:ext cx="6580187" cy="370205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10407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4613" y="736600"/>
            <a:ext cx="6586537" cy="3705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7601" indent="-28369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4770" indent="-226954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8679" indent="-226954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42587" indent="-226954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96495" indent="-2269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50403" indent="-2269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04311" indent="-2269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58219" indent="-2269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fld id="{99A6D9B6-5B42-4107-AD44-84FE2B03DE93}" type="slidenum">
              <a:rPr lang="ru-RU" altLang="ru-RU" smtClean="0">
                <a:solidFill>
                  <a:srgbClr val="000000"/>
                </a:solidFill>
              </a:rPr>
              <a:pPr eaLnBrk="1" hangingPunct="1">
                <a:defRPr/>
              </a:pPr>
              <a:t>40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7788" y="739775"/>
            <a:ext cx="6580187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4637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41363"/>
            <a:ext cx="6577013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68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800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602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3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462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025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41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65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41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65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056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15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52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6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43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9657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68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87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695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9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9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876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800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95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951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533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406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41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65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41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65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783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621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7937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6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43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8579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68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520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990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9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9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796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923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8772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158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5945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557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41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65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41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65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5683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964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4430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12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8" y="1076343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905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60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555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528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9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9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0624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93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2652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8792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5640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737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41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65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41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65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4286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707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656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1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43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0016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61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0585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1471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9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9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2115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97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19096-539B-401D-8683-0EA4DFBA590F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B1CE2-35B2-463C-806A-DFF15E529B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97530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49C0E-9185-4A62-A409-05FC748ACFC6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9A930-4DBC-44B2-B661-2C45C812F0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92241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B6982-079B-4BEF-8A0C-C7FBA641AB52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940B1-CF83-4B38-B031-E2C94CE681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2278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948D2-A08B-4A8D-8C73-A710779CF71F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96C1A-C686-4225-A44C-7B1A83E8C7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59849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41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6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41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6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6FAA2-1EA6-4B9A-9A1B-D16233F25937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04BD-AA41-4D12-BD53-C33CF673A2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46909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F6721-4BBC-4ED2-BE87-E83AB6433722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467-6ECB-4C15-877B-A8CD039D42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3542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2505B-884D-435B-A595-6F8F4B679A0D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B778A-6114-42FE-8ECA-F64466D39C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9917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49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F866E-2763-4639-AF59-226BE0C50CAB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A7ACB-C425-484D-B96E-54E2DFAD45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6675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9"/>
            <a:ext cx="5486400" cy="6036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D36FC-2393-473A-9DAB-F2BFF2DB0C99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F2605-C6A2-40FF-9012-260BF5E48E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6569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BD36-664D-4945-AE04-9FB6B8F98DDF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54A5C-B928-4321-89CB-C09DA4BB39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288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9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9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ABE99-9929-47CE-BB5F-38E1F4039D03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E98A6-1BDB-462D-BF9D-B51D6A1E03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4415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47"/>
            <a:ext cx="7772400" cy="110251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2001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6240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100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099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42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9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42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9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1701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836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7175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12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5" y="1076343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9007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24"/>
            <a:ext cx="5486400" cy="6036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4494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357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90"/>
            <a:ext cx="2057400" cy="329088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90"/>
            <a:ext cx="6019800" cy="3290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511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918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FBD38-2F16-44F3-A280-75E47788CB1E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04619-CAB5-4F72-A651-DD21F125CA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52288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F450F-7DC1-482D-A0A4-1B36BAEE693B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F8A2E-A574-4C86-A8A3-8585C870A6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65235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15407-C79B-424B-B64A-965FAA92014C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934E2-6845-4805-8B5F-724DDBAC01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24666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5848E-18AD-4DE6-89E4-B5BB9AD4ECED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C48B5-FFAC-4938-9889-730EF9E57F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37247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352BE-0051-4D76-BA5C-09571A141BC4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0927E-E28D-421A-A67D-6E8092B6918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962292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FCDB1-AADB-41DB-97FF-8051386C607C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1BB77-2EC2-497B-A3A0-822371D209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00627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F21E6-6BDE-4F1F-B131-4B4C93FBA3ED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A6C68-608E-4F80-893B-C8F3568B54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3550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7974B-4BBF-4D33-84AD-EE9A34E1268C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FB75A-7C01-4AFF-951B-F8A12B57DC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53348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60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A8F3C-0F1A-4731-8245-E0668C4D06A6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3A31A-0E2B-4B72-B5A2-ADC392ED8E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723178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B0227-CAC4-453B-A741-86AC4D3CBA23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7989E-575C-4DCD-8507-2816C00108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0522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805A9-9FBA-4449-856A-509C1DABD1B0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08A86-8BCF-4465-A84A-938183D45D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74104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71CAA-8B52-4628-82DF-2EDAA9AF50D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8962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9906A-049D-4819-ACBC-176CAB1BFF8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36613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5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94394-77B6-4E00-AA96-040258A6A250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08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A8357-555A-4F1A-8F44-9724901E5F5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8147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E3191-74EC-4523-884C-35A69E73CE67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3761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140F9-3FED-4367-A51C-B248E479BDE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072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09334-94B5-45E5-A249-D5B07AFDD7B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00685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6B79-4153-48AE-AA8C-A10AD1CE156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8754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D6A6-D753-4E68-AA66-A104FFAC076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01060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86DC8-93F2-45CB-98EC-A1456A3B0C2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33155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55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6" y="273855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79144-F886-4597-8A16-5E6C7DB09C4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2238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71CAA-8B52-4628-82DF-2EDAA9AF50D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96578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9906A-049D-4819-ACBC-176CAB1BFF8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95641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5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94394-77B6-4E00-AA96-040258A6A250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26840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A8357-555A-4F1A-8F44-9724901E5F5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14365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E3191-74EC-4523-884C-35A69E73CE67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86505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140F9-3FED-4367-A51C-B248E479BDE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5945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09334-94B5-45E5-A249-D5B07AFDD7B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82669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6B79-4153-48AE-AA8C-A10AD1CE156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623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D6A6-D753-4E68-AA66-A104FFAC076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57972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86DC8-93F2-45CB-98EC-A1456A3B0C2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127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55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6" y="273855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79144-F886-4597-8A16-5E6C7DB09C4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63877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71CAA-8B52-4628-82DF-2EDAA9AF50D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6556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9906A-049D-4819-ACBC-176CAB1BFF8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34837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5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94394-77B6-4E00-AA96-040258A6A250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98966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A8357-555A-4F1A-8F44-9724901E5F5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9838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E3191-74EC-4523-884C-35A69E73CE67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2788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140F9-3FED-4367-A51C-B248E479BDE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2753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09334-94B5-45E5-A249-D5B07AFDD7B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0215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6B79-4153-48AE-AA8C-A10AD1CE156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42678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D6A6-D753-4E68-AA66-A104FFAC076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55222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86DC8-93F2-45CB-98EC-A1456A3B0C2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25378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55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6" y="273855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79144-F886-4597-8A16-5E6C7DB09C4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1967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8027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24A9B-AF83-440B-8A59-840F1FCC47F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1B0C2-7FDA-4593-977B-D376A3FA94E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44364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4E87F-A8BB-4BB3-9DD0-0F23AE22A5F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6DBFF-1766-4ACC-A739-E9F4B67332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7691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0E371-851D-43D5-89E0-A9CCB958A07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D51E6-9D73-40FB-B6A2-B344689CE2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6967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9E291-23DC-4993-88FE-F3169052E5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3D04C-3039-4618-8454-FD091AE18F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56043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41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6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41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6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BF420-345E-481B-9894-B29BB89A95B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64119-8DBE-4A9D-ADB9-D08CC4666D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76511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B4317-16A0-47F0-819C-FAE20B13D81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13B23-4DAB-4575-B82B-FD604F5031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93806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92361-D90C-4BF4-B029-674C761949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9B4E2-9E04-4D89-A864-7689B0EECB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2853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14"/>
            <a:ext cx="5111750" cy="43898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49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95F1-0A05-4AC2-B9CA-E372FD31B92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7A9C4-18CE-4F1D-96AD-AE88792170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37595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606"/>
            <a:ext cx="5486400" cy="6036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B1752-0EF3-4666-983D-6E1F1CCAC1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A64DF-2FC3-46B1-A9E1-B25FDBFFE8D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020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8183B-9632-4A60-95AB-BBCEAF9B6F1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4B9FF-3106-4D58-BC92-F26D9D33B3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69735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9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9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7B5F3-8465-4BDF-862A-8248DA92C6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D6A53-EA76-4122-8B1F-BDF9D0A375C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494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7C175-761F-40EA-BE7E-4B8B93390226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58299-3110-4B9B-862C-B13367B039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093051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5A507-C472-478A-9401-E48CB1F35705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B23D6-1701-4D5C-8802-36899E59E0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972067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D0586-90D9-453E-ADFA-78779FAEE7AB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3C516-49F3-4253-964E-07D55CD077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366252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3797C-5DCB-41AB-B5FE-E396E904321B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75DCB-2B94-499A-A341-7313936A08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73789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73B0A-5BB2-4A48-A085-306695BCA893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F72F0-6C23-4785-9664-21838A98CA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95161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3AF32-7466-40EF-A1F3-7931F0614ACD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2BC6C-EF63-4EDA-AC17-E5642FB3A9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08986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9A4AE-0F67-463B-913B-8923A6C4AF48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15C1B-1049-436D-A340-CD2E131D13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440964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ACE45-0DB8-40A3-9204-7407AE4DBEDA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6F1D-BB1D-4217-9C47-DB1A74C56C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417416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59AE1-C8F3-4806-8EDD-8CE57969EC11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70B74-1B75-4382-AAAD-1CC38C4672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928423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58FCC-7AC5-451C-949A-4DD2910E7704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63F5B-727C-4D63-878B-03502D8F3F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45523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24EFA-E1C9-4FC2-B2B9-32B8F92EF11F}" type="datetimeFigureOut">
              <a:rPr lang="ru-RU"/>
              <a:pPr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BEB7B-787C-42B6-8CEB-7CC9ED46F6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207010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71CAA-8B52-4628-82DF-2EDAA9AF50D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88445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9906A-049D-4819-ACBC-176CAB1BFF8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25171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5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94394-77B6-4E00-AA96-040258A6A250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15491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A8357-555A-4F1A-8F44-9724901E5F5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38026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E3191-74EC-4523-884C-35A69E73CE67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22311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140F9-3FED-4367-A51C-B248E479BDE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64607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09334-94B5-45E5-A249-D5B07AFDD7B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13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6B79-4153-48AE-AA8C-A10AD1CE156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44361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D6A6-D753-4E68-AA66-A104FFAC076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68245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86DC8-93F2-45CB-98EC-A1456A3B0C2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96542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55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6" y="273855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79144-F886-4597-8A16-5E6C7DB09C4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08987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71CAA-8B52-4628-82DF-2EDAA9AF50D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65456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9906A-049D-4819-ACBC-176CAB1BFF8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6086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50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94394-77B6-4E00-AA96-040258A6A250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81012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A8357-555A-4F1A-8F44-9724901E5F5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23120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E3191-74EC-4523-884C-35A69E73CE67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26791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140F9-3FED-4367-A51C-B248E479BDE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4178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09334-94B5-45E5-A249-D5B07AFDD7B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44310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6B79-4153-48AE-AA8C-A10AD1CE156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57148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D6A6-D753-4E68-AA66-A104FFAC076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40967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86DC8-93F2-45CB-98EC-A1456A3B0C2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09830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55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6" y="273855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79144-F886-4597-8A16-5E6C7DB09C4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52954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71CAA-8B52-4628-82DF-2EDAA9AF50D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40398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9906A-049D-4819-ACBC-176CAB1BFF8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11429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38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94394-77B6-4E00-AA96-040258A6A250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56559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A8357-555A-4F1A-8F44-9724901E5F5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31193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E3191-74EC-4523-884C-35A69E73CE67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40164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140F9-3FED-4367-A51C-B248E479BDE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83809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09334-94B5-45E5-A249-D5B07AFDD7B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04062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6B79-4153-48AE-AA8C-A10AD1CE156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88030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D6A6-D753-4E68-AA66-A104FFAC076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5617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86DC8-93F2-45CB-98EC-A1456A3B0C2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16943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55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6" y="273855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79144-F886-4597-8A16-5E6C7DB09C4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3242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71CAA-8B52-4628-82DF-2EDAA9AF50D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67073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9906A-049D-4819-ACBC-176CAB1BFF84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60491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2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94394-77B6-4E00-AA96-040258A6A250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4193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A8357-555A-4F1A-8F44-9724901E5F5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82407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E3191-74EC-4523-884C-35A69E73CE67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33794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140F9-3FED-4367-A51C-B248E479BDEF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7960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09334-94B5-45E5-A249-D5B07AFDD7B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06363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6B79-4153-48AE-AA8C-A10AD1CE156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84388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88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D6A6-D753-4E68-AA66-A104FFAC0766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58835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86DC8-93F2-45CB-98EC-A1456A3B0C28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13032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55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6" y="273855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79144-F886-4597-8A16-5E6C7DB09C4C}" type="slidenum">
              <a:rPr lang="ru-RU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308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55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82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18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81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82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9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FB9E4477-47BC-4519-BF3A-B87167CE46D0}" type="datetimeFigureOut">
              <a:rPr lang="ru-RU"/>
              <a:pPr>
                <a:defRPr/>
              </a:pPr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9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9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8776CEF8-1188-4C34-B80E-E94E801DE3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980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4"/>
            <a:ext cx="8229600" cy="3394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82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60"/>
            <a:ext cx="2133600" cy="27503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9BE461-C559-43D3-832A-DA6CB0AB1109}" type="datetimeFigureOut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60"/>
            <a:ext cx="2895600" cy="27503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60"/>
            <a:ext cx="2133600" cy="27503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4BAB30-4FAB-4F4A-B865-18B5FA7D1893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8388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DA68C53-6068-4ED0-ACB4-72B27818D68A}" type="slidenum">
              <a:rPr lang="ru-RU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299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DA68C53-6068-4ED0-ACB4-72B27818D68A}" type="slidenum">
              <a:rPr lang="ru-RU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4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DA68C53-6068-4ED0-ACB4-72B27818D68A}" type="slidenum">
              <a:rPr lang="ru-RU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4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97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6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CE8A30-DB3C-4AC2-89B9-860DA2815E8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26.01.2017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65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6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B95DCF-1678-4DC1-BAF9-77111AB221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94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4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78068E-EE03-4ADB-96F5-0D6219791C62}" type="datetimeFigureOut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4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4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E103E5-4169-4C7B-B399-FC723E655214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057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DA68C53-6068-4ED0-ACB4-72B27818D68A}" type="slidenum">
              <a:rPr lang="ru-RU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331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DA68C53-6068-4ED0-ACB4-72B27818D68A}" type="slidenum">
              <a:rPr lang="ru-RU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94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DA68C53-6068-4ED0-ACB4-72B27818D68A}" type="slidenum">
              <a:rPr lang="ru-RU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39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DA68C53-6068-4ED0-ACB4-72B27818D68A}" type="slidenum">
              <a:rPr lang="ru-RU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25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2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56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6.xm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6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2.xml"/><Relationship Id="rId4" Type="http://schemas.openxmlformats.org/officeDocument/2006/relationships/chart" Target="../charts/char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7.xml"/><Relationship Id="rId4" Type="http://schemas.openxmlformats.org/officeDocument/2006/relationships/chart" Target="../charts/char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0.xml"/><Relationship Id="rId4" Type="http://schemas.openxmlformats.org/officeDocument/2006/relationships/chart" Target="../charts/char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8.xml"/><Relationship Id="rId4" Type="http://schemas.openxmlformats.org/officeDocument/2006/relationships/chart" Target="../charts/char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9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AA953-8F8B-41CF-A1AB-C67361DBF7BD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27597" y="735550"/>
            <a:ext cx="7911913" cy="237626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осударственная итоговая аттестация 2017 года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2627784" y="3219822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1" name="Подзаголовок 2"/>
          <p:cNvSpPr>
            <a:spLocks noGrp="1"/>
          </p:cNvSpPr>
          <p:nvPr/>
        </p:nvSpPr>
        <p:spPr>
          <a:xfrm>
            <a:off x="2627784" y="3742769"/>
            <a:ext cx="6516216" cy="1404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Габдрахманова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Г.З. заместитель министра - руководитель департамента надзора и контроля в сфере образования Министерства  образования и науки Республики Татарстан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26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55145"/>
            <a:ext cx="7456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Расписание проведения ГИА-2017</a:t>
            </a:r>
            <a:endParaRPr lang="ru-RU" sz="28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08827503"/>
              </p:ext>
            </p:extLst>
          </p:nvPr>
        </p:nvGraphicFramePr>
        <p:xfrm>
          <a:off x="5004053" y="914651"/>
          <a:ext cx="3856087" cy="393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60924630"/>
              </p:ext>
            </p:extLst>
          </p:nvPr>
        </p:nvGraphicFramePr>
        <p:xfrm>
          <a:off x="107504" y="1605110"/>
          <a:ext cx="4788024" cy="1420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1964283937"/>
              </p:ext>
            </p:extLst>
          </p:nvPr>
        </p:nvGraphicFramePr>
        <p:xfrm>
          <a:off x="107504" y="2778920"/>
          <a:ext cx="4752528" cy="1519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0" y="4324429"/>
            <a:ext cx="50040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Проведение </a:t>
            </a:r>
            <a:r>
              <a:rPr lang="ru-RU" sz="1300" i="1" dirty="0">
                <a:solidFill>
                  <a:srgbClr val="2E3192"/>
                </a:solidFill>
                <a:latin typeface="Cambria" panose="02040503050406030204" pitchFamily="18" charset="0"/>
              </a:rPr>
              <a:t>дополнительного этапа </a:t>
            </a:r>
            <a:r>
              <a:rPr lang="ru-RU" sz="1300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ГИА-9 </a:t>
            </a:r>
            <a:r>
              <a:rPr lang="ru-RU" sz="1300" i="1" dirty="0">
                <a:solidFill>
                  <a:srgbClr val="2E3192"/>
                </a:solidFill>
                <a:latin typeface="Cambria" panose="02040503050406030204" pitchFamily="18" charset="0"/>
              </a:rPr>
              <a:t>(по всем учебным предметам) и </a:t>
            </a:r>
            <a:r>
              <a:rPr lang="ru-RU" sz="1300" i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ГИА-11 </a:t>
            </a:r>
            <a:r>
              <a:rPr lang="ru-RU" sz="1300" i="1" dirty="0">
                <a:solidFill>
                  <a:srgbClr val="2E3192"/>
                </a:solidFill>
                <a:latin typeface="Cambria" panose="02040503050406030204" pitchFamily="18" charset="0"/>
              </a:rPr>
              <a:t>( по русскому языку и математике) </a:t>
            </a:r>
            <a:endParaRPr lang="ru-RU" sz="1300" i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300" b="1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в </a:t>
            </a:r>
            <a:r>
              <a:rPr lang="ru-RU" sz="1300" b="1" i="1" dirty="0">
                <a:solidFill>
                  <a:srgbClr val="C00000"/>
                </a:solidFill>
                <a:latin typeface="Cambria" panose="02040503050406030204" pitchFamily="18" charset="0"/>
              </a:rPr>
              <a:t>сентябре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6382"/>
            <a:ext cx="4536504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c 1 </a:t>
            </a:r>
            <a:r>
              <a:rPr lang="ru-RU" sz="16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ноября 2016 года </a:t>
            </a:r>
          </a:p>
          <a:p>
            <a:pPr algn="ctr"/>
            <a:r>
              <a:rPr lang="ru-RU" sz="16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на официальном портале </a:t>
            </a:r>
            <a:r>
              <a:rPr lang="en-US" sz="1600" b="1" i="1" u="sng" dirty="0" err="1" smtClean="0">
                <a:solidFill>
                  <a:srgbClr val="000099"/>
                </a:solidFill>
                <a:latin typeface="Cambria" panose="02040503050406030204" pitchFamily="18" charset="0"/>
              </a:rPr>
              <a:t>eg</a:t>
            </a:r>
            <a:r>
              <a:rPr lang="az-Cyrl-AZ" sz="1600" b="1" i="1" u="sng" dirty="0">
                <a:solidFill>
                  <a:srgbClr val="000099"/>
                </a:solidFill>
                <a:latin typeface="Cambria" panose="02040503050406030204" pitchFamily="18" charset="0"/>
              </a:rPr>
              <a:t>e</a:t>
            </a:r>
            <a:r>
              <a:rPr lang="en-US" sz="1600" b="1" i="1" u="sng" dirty="0">
                <a:solidFill>
                  <a:srgbClr val="000099"/>
                </a:solidFill>
                <a:latin typeface="Cambria" panose="02040503050406030204" pitchFamily="18" charset="0"/>
              </a:rPr>
              <a:t>.edu.ru </a:t>
            </a:r>
            <a:r>
              <a:rPr lang="en-US" sz="16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endParaRPr lang="ru-RU" sz="1600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18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2629" y="87474"/>
            <a:ext cx="8229600" cy="742950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внесения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РИС</a:t>
            </a:r>
            <a:r>
              <a:rPr lang="tt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7300" y="917898"/>
            <a:ext cx="7859216" cy="370332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rgbClr val="4F81BD">
                  <a:shade val="30000"/>
                  <a:satMod val="115000"/>
                </a:srgbClr>
              </a:gs>
              <a:gs pos="50000">
                <a:srgbClr val="4F81BD">
                  <a:shade val="67500"/>
                  <a:satMod val="115000"/>
                </a:srgbClr>
              </a:gs>
              <a:gs pos="100000">
                <a:srgbClr val="4F81BD">
                  <a:shade val="100000"/>
                  <a:satMod val="115000"/>
                </a:srgbClr>
              </a:gs>
            </a:gsLst>
            <a:lin ang="10800000" scaled="1"/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>
              <a:defRPr/>
            </a:pPr>
            <a:r>
              <a:rPr lang="ru-RU" kern="0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74" y="123478"/>
            <a:ext cx="6588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456337"/>
              </p:ext>
            </p:extLst>
          </p:nvPr>
        </p:nvGraphicFramePr>
        <p:xfrm>
          <a:off x="1835696" y="1283971"/>
          <a:ext cx="648072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1777060"/>
                <a:gridCol w="1895348"/>
              </a:tblGrid>
              <a:tr h="640080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Информация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Срок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внесения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сведений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РИС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ЕГЭ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ОГЭ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Сведения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обо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всех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участниках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указанием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перечня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предметов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форм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05.02.2017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05.03.2017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1168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Сведения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о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работниках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ППЭ(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руководители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организаторы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ассистенты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члены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ГЭК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без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ЭП)</a:t>
                      </a:r>
                      <a:r>
                        <a:rPr lang="en-US" sz="1800" dirty="0" smtClean="0"/>
                        <a:t/>
                      </a:r>
                      <a:br>
                        <a:rPr lang="en-US" sz="1800" dirty="0" smtClean="0"/>
                      </a:b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09.03.2017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15.05.2017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06.04.2017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12.05.2017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406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2629" y="87474"/>
            <a:ext cx="8229600" cy="742950"/>
          </a:xfrm>
        </p:spPr>
        <p:txBody>
          <a:bodyPr>
            <a:noAutofit/>
          </a:bodyPr>
          <a:lstStyle/>
          <a:p>
            <a:r>
              <a:rPr lang="tt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видеонаблюдения в аудиториях 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7300" y="917898"/>
            <a:ext cx="7859216" cy="3703320"/>
          </a:xfrm>
        </p:spPr>
        <p:txBody>
          <a:bodyPr>
            <a:normAutofit lnSpcReduction="10000"/>
          </a:bodyPr>
          <a:lstStyle/>
          <a:p>
            <a:pPr marL="45720" indent="0" algn="just">
              <a:buNone/>
            </a:pPr>
            <a:endParaRPr lang="tt-RU" sz="2000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388620" algn="just">
              <a:buFont typeface="Wingdings" pitchFamily="2" charset="2"/>
              <a:buChar char="Ø"/>
            </a:pP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установка не менее 2-х камер видеонаблюдения </a:t>
            </a:r>
          </a:p>
          <a:p>
            <a:pPr marL="388620" algn="just">
              <a:buFont typeface="Wingdings" pitchFamily="2" charset="2"/>
              <a:buChar char="Ø"/>
            </a:pP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камеры устанавливаются в разных углах аудитории </a:t>
            </a:r>
          </a:p>
          <a:p>
            <a:pPr marL="388620" algn="just">
              <a:buFont typeface="Wingdings" pitchFamily="2" charset="2"/>
              <a:buChar char="Ø"/>
            </a:pP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в обзор должны попадать: все участники,</a:t>
            </a:r>
          </a:p>
          <a:p>
            <a:pPr marL="45720" indent="0" algn="just">
              <a:buNone/>
            </a:pP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                                          организаторы</a:t>
            </a:r>
          </a:p>
          <a:p>
            <a:pPr marL="45720" indent="0" algn="just">
              <a:buNone/>
            </a:pP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                                          стол для материалов</a:t>
            </a:r>
          </a:p>
          <a:p>
            <a:pPr marL="388620" algn="just">
              <a:buFont typeface="Wingdings" pitchFamily="2" charset="2"/>
              <a:buChar char="Ø"/>
            </a:pPr>
            <a:r>
              <a:rPr lang="tt-RU" sz="2400" dirty="0">
                <a:solidFill>
                  <a:srgbClr val="002060"/>
                </a:solidFill>
                <a:latin typeface="Times New Roman"/>
                <a:ea typeface="Times New Roman"/>
              </a:rPr>
              <a:t>т</a:t>
            </a: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рансляция изображения начинается с </a:t>
            </a:r>
            <a:r>
              <a:rPr lang="tt-RU" sz="24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8.00</a:t>
            </a: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часов</a:t>
            </a:r>
          </a:p>
          <a:p>
            <a:pPr marL="45720" indent="0" algn="just">
              <a:buNone/>
            </a:pPr>
            <a:endParaRPr lang="tt-RU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" indent="0" algn="just">
              <a:buNone/>
            </a:pPr>
            <a:r>
              <a:rPr lang="tt-RU" sz="24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tt-RU" sz="24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                           Обзор участников со спины недопустим!</a:t>
            </a:r>
          </a:p>
          <a:p>
            <a:pPr marL="388620" algn="just">
              <a:buFont typeface="Wingdings" pitchFamily="2" charset="2"/>
              <a:buChar char="Ø"/>
            </a:pP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rgbClr val="4F81BD">
                  <a:shade val="30000"/>
                  <a:satMod val="115000"/>
                </a:srgbClr>
              </a:gs>
              <a:gs pos="50000">
                <a:srgbClr val="4F81BD">
                  <a:shade val="67500"/>
                  <a:satMod val="115000"/>
                </a:srgbClr>
              </a:gs>
              <a:gs pos="100000">
                <a:srgbClr val="4F81BD">
                  <a:shade val="100000"/>
                  <a:satMod val="115000"/>
                </a:srgbClr>
              </a:gs>
            </a:gsLst>
            <a:lin ang="10800000" scaled="1"/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>
              <a:defRPr/>
            </a:pPr>
            <a:r>
              <a:rPr lang="ru-RU" kern="0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74" y="123478"/>
            <a:ext cx="6588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484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2629" y="87474"/>
            <a:ext cx="8229600" cy="742950"/>
          </a:xfrm>
        </p:spPr>
        <p:txBody>
          <a:bodyPr>
            <a:noAutofit/>
          </a:bodyPr>
          <a:lstStyle/>
          <a:p>
            <a:r>
              <a:rPr lang="tt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видеонаблюдения в штабе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15566"/>
            <a:ext cx="7859216" cy="3703320"/>
          </a:xfrm>
        </p:spPr>
        <p:txBody>
          <a:bodyPr>
            <a:normAutofit lnSpcReduction="10000"/>
          </a:bodyPr>
          <a:lstStyle/>
          <a:p>
            <a:pPr marL="45720" indent="0" algn="just">
              <a:buNone/>
            </a:pPr>
            <a:endParaRPr lang="tt-RU" sz="2000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388620" algn="just">
              <a:buFont typeface="Wingdings" pitchFamily="2" charset="2"/>
              <a:buChar char="Ø"/>
            </a:pP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установка камер  в разных углах штаба </a:t>
            </a:r>
          </a:p>
          <a:p>
            <a:pPr marL="388620" algn="just">
              <a:buFont typeface="Wingdings" pitchFamily="2" charset="2"/>
              <a:buChar char="Ø"/>
            </a:pPr>
            <a:r>
              <a:rPr lang="tt-RU" sz="2400" dirty="0">
                <a:solidFill>
                  <a:srgbClr val="002060"/>
                </a:solidFill>
                <a:latin typeface="Times New Roman"/>
                <a:ea typeface="Times New Roman"/>
              </a:rPr>
              <a:t>в</a:t>
            </a: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зоне видимости: входная дверь</a:t>
            </a:r>
          </a:p>
          <a:p>
            <a:pPr marL="45720" indent="0" algn="just">
              <a:buNone/>
            </a:pPr>
            <a:r>
              <a:rPr lang="tt-RU" sz="2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                            сейф</a:t>
            </a:r>
          </a:p>
          <a:p>
            <a:pPr marL="45720" indent="0" algn="just">
              <a:buNone/>
            </a:pP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                             место передачи материалов</a:t>
            </a:r>
          </a:p>
          <a:p>
            <a:pPr marL="45720" indent="0" algn="just">
              <a:buNone/>
            </a:pPr>
            <a:r>
              <a:rPr lang="tt-RU" sz="2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                            место сканирования материалов</a:t>
            </a:r>
          </a:p>
          <a:p>
            <a:pPr marL="388620" algn="just">
              <a:buFont typeface="Wingdings" pitchFamily="2" charset="2"/>
              <a:buChar char="Ø"/>
            </a:pP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Трансляция и видеозапись начинается с </a:t>
            </a:r>
            <a:r>
              <a:rPr lang="tt-RU" sz="24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6.00</a:t>
            </a: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часов</a:t>
            </a:r>
          </a:p>
          <a:p>
            <a:pPr marL="45720" indent="0" algn="just">
              <a:buNone/>
            </a:pPr>
            <a:r>
              <a:rPr lang="tt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</a:p>
          <a:p>
            <a:pPr marL="45720" indent="0" algn="just">
              <a:buNone/>
            </a:pPr>
            <a:r>
              <a:rPr lang="tt-RU" sz="2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Высота установки камер: не менее 2 метров от пола                                                 </a:t>
            </a:r>
          </a:p>
          <a:p>
            <a:pPr marL="45720" indent="0" algn="just">
              <a:buNone/>
            </a:pPr>
            <a:endParaRPr lang="tt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388620" algn="just">
              <a:buFont typeface="Wingdings" pitchFamily="2" charset="2"/>
              <a:buChar char="Ø"/>
            </a:pP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rgbClr val="4F81BD">
                  <a:shade val="30000"/>
                  <a:satMod val="115000"/>
                </a:srgbClr>
              </a:gs>
              <a:gs pos="50000">
                <a:srgbClr val="4F81BD">
                  <a:shade val="67500"/>
                  <a:satMod val="115000"/>
                </a:srgbClr>
              </a:gs>
              <a:gs pos="100000">
                <a:srgbClr val="4F81BD">
                  <a:shade val="100000"/>
                  <a:satMod val="115000"/>
                </a:srgbClr>
              </a:gs>
            </a:gsLst>
            <a:lin ang="10800000" scaled="1"/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>
              <a:defRPr/>
            </a:pPr>
            <a:r>
              <a:rPr lang="ru-RU" kern="0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74" y="123478"/>
            <a:ext cx="6588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222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6528" y="30837"/>
            <a:ext cx="1403648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2629" y="87474"/>
            <a:ext cx="8229600" cy="742950"/>
          </a:xfrm>
        </p:spPr>
        <p:txBody>
          <a:bodyPr>
            <a:noAutofit/>
          </a:bodyPr>
          <a:lstStyle/>
          <a:p>
            <a:r>
              <a:rPr lang="tt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технической готовности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7300" y="917898"/>
            <a:ext cx="7859216" cy="370332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841604" y="4763770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rgbClr val="4F81BD">
                  <a:shade val="30000"/>
                  <a:satMod val="115000"/>
                </a:srgbClr>
              </a:gs>
              <a:gs pos="50000">
                <a:srgbClr val="4F81BD">
                  <a:shade val="67500"/>
                  <a:satMod val="115000"/>
                </a:srgbClr>
              </a:gs>
              <a:gs pos="100000">
                <a:srgbClr val="4F81BD">
                  <a:shade val="100000"/>
                  <a:satMod val="115000"/>
                </a:srgbClr>
              </a:gs>
            </a:gsLst>
            <a:lin ang="10800000" scaled="1"/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>
              <a:defRPr/>
            </a:pPr>
            <a:r>
              <a:rPr lang="ru-RU" kern="0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74" y="362650"/>
            <a:ext cx="6588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77240" y="1281513"/>
            <a:ext cx="8187248" cy="3395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892">
              <a:buClr>
                <a:srgbClr val="CDD0D1">
                  <a:lumMod val="25000"/>
                </a:srgbClr>
              </a:buClr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	</a:t>
            </a:r>
            <a:endParaRPr lang="ru-RU" b="1" dirty="0" smtClean="0">
              <a:solidFill>
                <a:prstClr val="black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  <a:p>
            <a:pPr algn="just" defTabSz="342892">
              <a:buClr>
                <a:srgbClr val="CDD0D1">
                  <a:lumMod val="25000"/>
                </a:srgbClr>
              </a:buClr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За месяц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до начала проведения ГИА:</a:t>
            </a:r>
          </a:p>
          <a:p>
            <a:pPr algn="just" defTabSz="342892">
              <a:buClr>
                <a:srgbClr val="CDD0D1">
                  <a:lumMod val="25000"/>
                </a:srgbClr>
              </a:buClr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- проведение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тестового включения совместно с ПАО «Ростелеком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»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342892">
              <a:buClr>
                <a:srgbClr val="CDD0D1">
                  <a:lumMod val="25000"/>
                </a:srgbClr>
              </a:buClr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своевременное обновление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программного обеспечения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	</a:t>
            </a:r>
          </a:p>
          <a:p>
            <a:pPr algn="just" defTabSz="342892">
              <a:buClr>
                <a:srgbClr val="CDD0D1">
                  <a:lumMod val="25000"/>
                </a:srgbClr>
              </a:buClr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выверка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соответствия номеров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аудиторий сутки ПАК</a:t>
            </a:r>
          </a:p>
          <a:p>
            <a:pPr algn="just" defTabSz="342892">
              <a:buClr>
                <a:srgbClr val="CDD0D1">
                  <a:lumMod val="25000"/>
                </a:srgbClr>
              </a:buClr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позднее чем за  2 недели   и за сутки до проведения экзамена:</a:t>
            </a:r>
          </a:p>
          <a:p>
            <a:pPr algn="just" defTabSz="342892">
              <a:spcAft>
                <a:spcPts val="450"/>
              </a:spcAft>
              <a:buClr>
                <a:srgbClr val="CDD0D1">
                  <a:lumMod val="25000"/>
                </a:srgbClr>
              </a:buClr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-проверка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наличия и работоспособности резервного оборудования в штабе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ППЭ</a:t>
            </a:r>
            <a:endParaRPr lang="ru-RU" dirty="0">
              <a:solidFill>
                <a:prstClr val="black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  <a:p>
            <a:pPr algn="just" defTabSz="342892">
              <a:spcAft>
                <a:spcPts val="450"/>
              </a:spcAft>
              <a:buClr>
                <a:srgbClr val="CDD0D1">
                  <a:lumMod val="25000"/>
                </a:srgbClr>
              </a:buClr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- проверка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работоспособности аудиторных камер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видеонаблюдения</a:t>
            </a:r>
          </a:p>
          <a:p>
            <a:pPr algn="just" defTabSz="342892">
              <a:spcAft>
                <a:spcPts val="450"/>
              </a:spcAft>
              <a:buClr>
                <a:srgbClr val="CDD0D1">
                  <a:lumMod val="25000"/>
                </a:srgbClr>
              </a:buClr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- определение обзора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камер на предмет наличия «слепых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зон»</a:t>
            </a:r>
            <a:endParaRPr lang="ru-RU" dirty="0">
              <a:solidFill>
                <a:prstClr val="black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  <a:p>
            <a:pPr algn="just" defTabSz="342892">
              <a:spcAft>
                <a:spcPts val="450"/>
              </a:spcAft>
              <a:buClr>
                <a:srgbClr val="CDD0D1">
                  <a:lumMod val="25000"/>
                </a:srgbClr>
              </a:buClr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- корректировка угла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обзора (при необходимости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)</a:t>
            </a:r>
            <a:endParaRPr lang="ru-RU" dirty="0">
              <a:solidFill>
                <a:prstClr val="black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  <a:p>
            <a:pPr algn="just" defTabSz="342892">
              <a:spcAft>
                <a:spcPts val="450"/>
              </a:spcAft>
              <a:buClr>
                <a:srgbClr val="CDD0D1">
                  <a:lumMod val="25000"/>
                </a:srgbClr>
              </a:buClr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                   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                                 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Результат - приём пункта проведения экзамена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45452" y="1008860"/>
            <a:ext cx="2118953" cy="510281"/>
          </a:xfrm>
          <a:prstGeom prst="roundRect">
            <a:avLst/>
          </a:prstGeom>
          <a:solidFill>
            <a:srgbClr val="30ACEC">
              <a:lumMod val="75000"/>
            </a:srgbClr>
          </a:solidFill>
          <a:ln w="19050" cap="rnd" cmpd="sng" algn="ctr">
            <a:solidFill>
              <a:srgbClr val="30ACEC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79" tIns="34289" rIns="68579" bIns="34289" rtlCol="0" anchor="ctr"/>
          <a:lstStyle/>
          <a:p>
            <a:pPr algn="ctr" defTabSz="342892"/>
            <a:r>
              <a:rPr lang="ru-RU" sz="1500" kern="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Руководитель  ППЭ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73436" y="983651"/>
            <a:ext cx="1994856" cy="510281"/>
          </a:xfrm>
          <a:prstGeom prst="roundRect">
            <a:avLst>
              <a:gd name="adj" fmla="val 5915"/>
            </a:avLst>
          </a:prstGeom>
          <a:solidFill>
            <a:srgbClr val="30ACEC">
              <a:lumMod val="75000"/>
            </a:srgbClr>
          </a:solidFill>
          <a:ln w="19050" cap="rnd" cmpd="sng" algn="ctr">
            <a:solidFill>
              <a:srgbClr val="30ACEC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79" tIns="34289" rIns="68579" bIns="34289" rtlCol="0" anchor="ctr"/>
          <a:lstStyle/>
          <a:p>
            <a:pPr algn="ctr" defTabSz="342892"/>
            <a:r>
              <a:rPr lang="ru-RU" sz="1500" kern="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Член  ГЭК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31700" y="983651"/>
            <a:ext cx="2444804" cy="510281"/>
          </a:xfrm>
          <a:prstGeom prst="roundRect">
            <a:avLst>
              <a:gd name="adj" fmla="val 27419"/>
            </a:avLst>
          </a:prstGeom>
          <a:solidFill>
            <a:srgbClr val="30ACEC">
              <a:lumMod val="75000"/>
            </a:srgbClr>
          </a:solidFill>
          <a:ln w="19050" cap="rnd" cmpd="sng" algn="ctr">
            <a:solidFill>
              <a:srgbClr val="30ACEC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79" tIns="34289" rIns="68579" bIns="34289" rtlCol="0" anchor="ctr"/>
          <a:lstStyle/>
          <a:p>
            <a:pPr algn="ctr" defTabSz="342892"/>
            <a:r>
              <a:rPr lang="ru-RU" sz="1500" kern="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Технический специалист ПАО «Ростелеком» </a:t>
            </a:r>
          </a:p>
        </p:txBody>
      </p:sp>
    </p:spTree>
    <p:extLst>
      <p:ext uri="{BB962C8B-B14F-4D97-AF65-F5344CB8AC3E}">
        <p14:creationId xmlns:p14="http://schemas.microsoft.com/office/powerpoint/2010/main" val="70192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12751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179516" y="193572"/>
            <a:ext cx="7711361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450215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                                   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Подготовка  к ГИА</a:t>
            </a:r>
          </a:p>
          <a:p>
            <a:pPr marL="0" lvl="0" indent="450215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2400" b="1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marL="0" indent="0" algn="ctr"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899592" y="12687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605055" y="1131592"/>
            <a:ext cx="8229600" cy="33944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Формируются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различные типы ППЭ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:</a:t>
            </a:r>
            <a:endParaRPr lang="en-US" sz="20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endParaRPr lang="ru-RU" sz="18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Крупный ППЭ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– количество участников от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200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до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350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. </a:t>
            </a:r>
            <a:endParaRPr lang="en-US" sz="20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При </a:t>
            </a:r>
            <a:r>
              <a:rPr lang="ru-RU" sz="2000" i="1" dirty="0">
                <a:solidFill>
                  <a:srgbClr val="002060"/>
                </a:solidFill>
                <a:latin typeface="Times New Roman"/>
                <a:ea typeface="Times New Roman"/>
              </a:rPr>
              <a:t>создании необходимой организованной схемы входа участников ЕГЭ в ППЭ и наличии необходимых ресурсов возможно создание ППЭ на большее число </a:t>
            </a: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участников  </a:t>
            </a:r>
            <a:endParaRPr lang="en-US" sz="2000" i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endParaRPr lang="ru-RU" sz="1800" b="1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Средний ППЭ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– количество участников от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100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до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200 </a:t>
            </a:r>
            <a:endParaRPr lang="en-US" sz="20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endParaRPr lang="ru-RU" sz="18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Малый ППЭ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– количество участников до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100</a:t>
            </a:r>
            <a:endParaRPr lang="ru-RU" sz="18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8328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4460" y="749248"/>
            <a:ext cx="806489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spcAft>
                <a:spcPts val="0"/>
              </a:spcAft>
            </a:pPr>
            <a:endParaRPr lang="ru-RU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В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каждой аудитории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-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не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более 25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участников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ГИА.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Для каждого участника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ГИА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должно быть выделено отдельное рабочее место (индивидуальный стол и стул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)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endParaRPr lang="ru-RU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Возможно,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размещение в аудитории 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12 до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25 участников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ГИА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899592" cy="5143500"/>
          </a:xfrm>
          <a:prstGeom prst="rect">
            <a:avLst/>
          </a:prstGeom>
        </p:spPr>
      </p:pic>
      <p:pic>
        <p:nvPicPr>
          <p:cNvPr id="4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2193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12751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/>
              <a:t>Министерство образования и науки Республики Татарстан</a:t>
            </a:r>
            <a:endParaRPr lang="ru-RU" dirty="0"/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53750" y="89081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Пункты проведения экзаменов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899592" y="12687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553750" y="694772"/>
            <a:ext cx="8590250" cy="37524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900" dirty="0" smtClean="0"/>
          </a:p>
          <a:p>
            <a:pPr marL="0" indent="0"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металлодетектора</a:t>
            </a:r>
            <a:r>
              <a:rPr lang="ru-RU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должны быть в обязательном 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порядке:</a:t>
            </a:r>
            <a:endParaRPr lang="en-US" sz="2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помещения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сопровождающих 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помещения для СМИ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еста хранения личных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вещей участников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ГИА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места для личных вещей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организаторов</a:t>
            </a:r>
          </a:p>
          <a:p>
            <a:pPr marL="0" indent="0">
              <a:buNone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ru-RU" sz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sz="7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9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87829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797387" y="123258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Обеспечение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металлодетекторами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899592" y="12687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887856" y="1167687"/>
            <a:ext cx="8229600" cy="31066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ОМС совместно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 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ОО должны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создавать безопасные условия обучения, воспитания обучающихся, присмотра и ухода за обучающимися, их содержания в соответствии с установленными нормами, обеспечивающими жизнь и здоровье обучающихся, работников образовательной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организации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en-US" sz="2400" i="1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i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ФЗ </a:t>
            </a:r>
            <a:r>
              <a:rPr lang="ru-RU" sz="2400" i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N 273-ФЗ "Об образовании в Российской Федерации" </a:t>
            </a:r>
            <a:endParaRPr lang="ru-RU" sz="2400" i="1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92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60673" y="6784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08286" y="104587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Порядок  размещения </a:t>
            </a:r>
            <a:endParaRPr lang="en-US" b="1" dirty="0" smtClean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помещений в ППЭ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899592" y="12687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772108" y="1195613"/>
            <a:ext cx="8229600" cy="375240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None/>
            </a:pPr>
            <a:r>
              <a:rPr lang="ru-RU" sz="3600" dirty="0">
                <a:solidFill>
                  <a:prstClr val="black"/>
                </a:solidFill>
              </a:rPr>
              <a:t> </a:t>
            </a:r>
            <a:r>
              <a:rPr lang="ru-RU" sz="3600" dirty="0" smtClean="0">
                <a:solidFill>
                  <a:prstClr val="black"/>
                </a:solidFill>
              </a:rPr>
              <a:t>  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таб - 2 этаж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сейфом, 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междугородней связью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вблизи аудиторий (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исключить 1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этаж и компьютерный класс)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 algn="just">
              <a:lnSpc>
                <a:spcPct val="115000"/>
              </a:lnSpc>
              <a:buNone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solidFill>
                  <a:srgbClr val="002060"/>
                </a:solidFill>
                <a:ea typeface="Times New Roman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ea typeface="Times New Roman"/>
              </a:rPr>
              <a:t>     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М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едицинский кабинет (приспособленный кабинет) вблизи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аудиторий на 2 или 3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этажах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Директор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школы располагается в </a:t>
            </a:r>
            <a:r>
              <a:rPr lang="ru-RU" sz="24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ШТАБЕ!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sz="28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sz="2800" dirty="0" smtClean="0">
              <a:solidFill>
                <a:prstClr val="black"/>
              </a:solidFill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27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87829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53750" y="89081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Порядок  размещения аудиторий 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899592" y="12687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553750" y="1163600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0"/>
              </a:spcAft>
              <a:buNone/>
            </a:pPr>
            <a:r>
              <a:rPr lang="ru-RU" sz="4000" dirty="0">
                <a:solidFill>
                  <a:prstClr val="black"/>
                </a:solidFill>
              </a:rPr>
              <a:t> </a:t>
            </a:r>
            <a:r>
              <a:rPr lang="ru-RU" sz="4000" dirty="0" smtClean="0">
                <a:solidFill>
                  <a:prstClr val="black"/>
                </a:solidFill>
              </a:rPr>
              <a:t>    </a:t>
            </a:r>
            <a:r>
              <a:rPr lang="ru-RU" sz="2800" dirty="0">
                <a:solidFill>
                  <a:srgbClr val="002060"/>
                </a:solidFill>
                <a:latin typeface="Times New Roman"/>
              </a:rPr>
              <a:t>В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ыбор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аудиторий в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ППЭ – учесть 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падение солнечных лучей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(шторы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или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жалюзи)</a:t>
            </a:r>
            <a:endParaRPr lang="en-US" sz="2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ru-RU" sz="2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Убрать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с полок шкафов и др. всю учебную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литературу</a:t>
            </a:r>
            <a:endParaRPr lang="ru-RU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</a:pP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dirty="0" smtClean="0">
              <a:solidFill>
                <a:prstClr val="black"/>
              </a:solidFill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5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87829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53750" y="89081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701824" y="181339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4000" dirty="0">
                <a:solidFill>
                  <a:srgbClr val="002060"/>
                </a:solidFill>
              </a:rPr>
              <a:t> </a:t>
            </a:r>
            <a:r>
              <a:rPr lang="ru-RU" sz="4000" dirty="0" smtClean="0">
                <a:solidFill>
                  <a:srgbClr val="002060"/>
                </a:solidFill>
              </a:rPr>
              <a:t>   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 день ППЭ принимается,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опечатывается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руководителем ППЭ, членом ГЭК по контролю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В день экзамена 7.30 руководитель ППЭ и член ГЭК по контролю открывают ППЭ и штаб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Передача руководителю ППЭ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КИМов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dirty="0" smtClean="0">
              <a:solidFill>
                <a:prstClr val="black"/>
              </a:solidFill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98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87829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53750" y="89081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701824" y="181339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772108" y="825991"/>
            <a:ext cx="8229600" cy="388843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>
                <a:solidFill>
                  <a:srgbClr val="002060"/>
                </a:solidFill>
              </a:rPr>
              <a:t> </a:t>
            </a:r>
            <a:r>
              <a:rPr lang="ru-RU" sz="4000" dirty="0" smtClean="0">
                <a:solidFill>
                  <a:srgbClr val="002060"/>
                </a:solidFill>
              </a:rPr>
              <a:t>   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 В  8.00 запускают через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</a:rPr>
              <a:t>металлодетектор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организаторов</a:t>
            </a:r>
            <a:r>
              <a:rPr lang="ru-RU" sz="2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. </a:t>
            </a:r>
            <a:r>
              <a:rPr lang="en-US" sz="2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- </a:t>
            </a:r>
            <a:r>
              <a:rPr lang="ru-RU" sz="2400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Уполномоченный ГЭК проверяет документы организаторов при входе </a:t>
            </a:r>
            <a:endParaRPr lang="en-US" sz="2400" i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- </a:t>
            </a:r>
            <a:r>
              <a:rPr lang="ru-RU" sz="2400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Допуск в ППЭ медицинского работника по документу и приказу о направлении в ППЭ </a:t>
            </a:r>
            <a:endParaRPr lang="en-US" sz="2400" i="1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2400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Руководитель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ППЭ проводит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инструктаж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для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организаторов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не ранее 8.15</a:t>
            </a:r>
            <a:endParaRPr lang="en-US" sz="2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2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Технический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специалист распечатывает распределение организаторов и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участников</a:t>
            </a:r>
            <a:endParaRPr lang="ru-RU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dirty="0" smtClean="0">
              <a:solidFill>
                <a:prstClr val="black"/>
              </a:solidFill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09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87829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53750" y="89081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Times New Roman" pitchFamily="18" charset="0"/>
              </a:rPr>
              <a:t>Экзамен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701824" y="181339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553750" y="749268"/>
            <a:ext cx="8410738" cy="22545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Руководитель вывешивает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распределение на входе в ППЭ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Организация аудиторного  запуска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участников для исключения возникновения затора возле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металлодетектора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муниципальным координатором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В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9.00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запуск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участников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ГИА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Организаторы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связи с тем, что участники проходят в ППЭ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аудиторно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провожают без сбора после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металлодетектора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0782" y="3187377"/>
            <a:ext cx="8563706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  <a:latin typeface="Times New Roman"/>
              </a:rPr>
              <a:t>Обязательная организация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трехступечатой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проверки паспортов участников ГИА: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/>
              </a:rPr>
              <a:t>1 . до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металлодетектора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(муниципальный координатор)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/>
              </a:rPr>
              <a:t>2. при входе в ППЭ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упономоченный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ГЭК совместно с представителем МВД и помощником руководителя ППЭ.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/>
              </a:rPr>
              <a:t>3. При входе в аудиторию и в аудитории организатор аудитории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06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87829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53750" y="89081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701824" y="181339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836280" y="749258"/>
            <a:ext cx="8229600" cy="390957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Не позднее </a:t>
            </a:r>
            <a:r>
              <a:rPr lang="ru-RU" sz="2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9.30 - 9.45 </a:t>
            </a:r>
            <a:r>
              <a:rPr lang="ru-RU" sz="2600" dirty="0">
                <a:solidFill>
                  <a:srgbClr val="002060"/>
                </a:solidFill>
                <a:latin typeface="Times New Roman"/>
                <a:ea typeface="Times New Roman"/>
              </a:rPr>
              <a:t>(варьируется в зависимости от количества участников</a:t>
            </a:r>
            <a:r>
              <a:rPr lang="ru-RU" sz="2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) организаторы принимают у руководителя ППЭ ЭМ в штабе ППЭ по форме ППЭ 14-02</a:t>
            </a:r>
            <a:endParaRPr lang="ru-RU" sz="26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ru-RU" sz="26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Экзамен </a:t>
            </a:r>
            <a:r>
              <a:rPr lang="ru-RU" sz="2600" dirty="0">
                <a:solidFill>
                  <a:srgbClr val="002060"/>
                </a:solidFill>
                <a:latin typeface="Times New Roman"/>
                <a:ea typeface="Times New Roman"/>
              </a:rPr>
              <a:t>начинается в </a:t>
            </a:r>
            <a:r>
              <a:rPr lang="ru-RU" sz="2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10.00</a:t>
            </a:r>
          </a:p>
          <a:p>
            <a:pPr marL="0" indent="0" algn="just">
              <a:spcAft>
                <a:spcPts val="0"/>
              </a:spcAft>
              <a:buNone/>
            </a:pPr>
            <a:endParaRPr lang="ru-RU" sz="26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Организаторы </a:t>
            </a:r>
            <a:r>
              <a:rPr lang="ru-RU" sz="2600" dirty="0">
                <a:solidFill>
                  <a:srgbClr val="002060"/>
                </a:solidFill>
                <a:latin typeface="Times New Roman"/>
                <a:ea typeface="Times New Roman"/>
              </a:rPr>
              <a:t>проводят инструктаж для участников ЕГЭ и информируют о порядке проведения экзамена. </a:t>
            </a:r>
            <a:r>
              <a:rPr lang="ru-RU" sz="2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Инструктаж состоит из двух частей с </a:t>
            </a:r>
            <a:r>
              <a:rPr lang="ru-RU" sz="2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9.50</a:t>
            </a:r>
            <a:r>
              <a:rPr lang="ru-RU" sz="2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вторая часть </a:t>
            </a:r>
            <a:r>
              <a:rPr lang="ru-RU" sz="2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10.00</a:t>
            </a:r>
          </a:p>
          <a:p>
            <a:pPr marL="0" indent="0" algn="just">
              <a:spcAft>
                <a:spcPts val="0"/>
              </a:spcAft>
              <a:buNone/>
            </a:pPr>
            <a:endParaRPr lang="ru-RU" sz="26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600" i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участник ЕГЭ опоздал на экзамен, он допускается к сдаче ЕГЭ в установленном порядке, при этом время окончания экзамена не </a:t>
            </a:r>
            <a:r>
              <a:rPr lang="ru-RU" sz="2600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продлевается. </a:t>
            </a:r>
            <a:r>
              <a:rPr lang="ru-RU" sz="2600" i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Повторный общий инструктаж для опоздавших участников ЕГЭ не проводится. </a:t>
            </a:r>
            <a:r>
              <a:rPr lang="ru-RU" sz="2600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Составить </a:t>
            </a:r>
            <a:r>
              <a:rPr lang="ru-RU" sz="2600" i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акт в свободной форме. 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1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53750" y="89081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524" y="665078"/>
            <a:ext cx="828233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 Если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участник ЕГЭ по состоянию здоровья или другим объективным причинам не может завершить выполнение экзаменационной работы, то он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</a:rPr>
              <a:t>может досрочно покинуть </a:t>
            </a:r>
            <a:r>
              <a:rPr lang="ru-RU" sz="24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аудиторию</a:t>
            </a: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Далее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в присутствии медицинского работника и члена ГЭК, составляется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</a:rPr>
              <a:t>акт о </a:t>
            </a:r>
            <a:r>
              <a:rPr lang="ru-RU" sz="24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досрочном 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</a:rPr>
              <a:t>завершении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экзамена по объективным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причинам</a:t>
            </a: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/>
            <a:endParaRPr lang="ru-RU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Допуск на  резервный день только по </a:t>
            </a:r>
            <a:r>
              <a:rPr lang="ru-RU" sz="24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медицинской справке учреждения здравоохранения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2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9" y="-15773"/>
            <a:ext cx="1401763" cy="51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07690" y="1226877"/>
            <a:ext cx="813632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 день проведения ЕГЭ медицинский работник ППЭ должен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: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/>
                <a:ea typeface="Times New Roman"/>
              </a:rPr>
              <a:t>в </a:t>
            </a:r>
            <a:r>
              <a:rPr lang="ru-RU" sz="3200" b="1" dirty="0">
                <a:solidFill>
                  <a:srgbClr val="C00000"/>
                </a:solidFill>
                <a:latin typeface="Times New Roman"/>
                <a:ea typeface="Times New Roman"/>
              </a:rPr>
              <a:t>08.30</a:t>
            </a:r>
            <a:r>
              <a:rPr lang="ru-RU" sz="2000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по местному времени явиться в ППЭ и зарегистрироваться </a:t>
            </a:r>
            <a:endParaRPr lang="ru-RU" sz="20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ru-RU" sz="2000" dirty="0">
              <a:solidFill>
                <a:srgbClr val="002060"/>
              </a:solidFill>
              <a:latin typeface="Times New Roman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/>
              </a:rPr>
              <a:t>Медицинский </a:t>
            </a:r>
            <a:r>
              <a:rPr lang="ru-RU" sz="2000" b="1" dirty="0">
                <a:solidFill>
                  <a:srgbClr val="002060"/>
                </a:solidFill>
                <a:latin typeface="Times New Roman"/>
              </a:rPr>
              <a:t>работник должен :</a:t>
            </a:r>
            <a:endParaRPr lang="ru-RU" sz="2000" b="1" dirty="0" smtClean="0">
              <a:solidFill>
                <a:srgbClr val="002060"/>
              </a:solidFill>
              <a:latin typeface="Times New Roman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/>
              </a:rPr>
              <a:t>    - вести 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Журнал. Все поля Журнала обязательны к заполнению. </a:t>
            </a:r>
          </a:p>
          <a:p>
            <a:endParaRPr lang="ru-RU" sz="20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/>
              </a:rPr>
              <a:t>    - вести учет 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участников ЕГЭ, обратившихся в медицинский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</a:rPr>
              <a:t>пункт: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</a:rPr>
              <a:t>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/>
              </a:rPr>
              <a:t>    - составлять  акт о 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досрочном завершении экзамена по объективным причинам</a:t>
            </a:r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77" y="36856"/>
            <a:ext cx="6588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20954" y="109802"/>
            <a:ext cx="690979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Bef>
                <a:spcPts val="1200"/>
              </a:spcBef>
              <a:spcAft>
                <a:spcPts val="600"/>
              </a:spcAft>
              <a:buSzPts val="1400"/>
            </a:pP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</a:rPr>
              <a:t>Инструкция </a:t>
            </a:r>
            <a:endParaRPr lang="ru-RU" sz="24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lvl="1" algn="ctr">
              <a:spcBef>
                <a:spcPts val="1200"/>
              </a:spcBef>
              <a:spcAft>
                <a:spcPts val="600"/>
              </a:spcAft>
              <a:buSzPts val="1400"/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для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</a:rPr>
              <a:t>медицинского 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работника ППЭ</a:t>
            </a:r>
            <a:endParaRPr lang="ru-RU" sz="2400" b="1" dirty="0">
              <a:solidFill>
                <a:srgbClr val="C0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48858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87829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53750" y="89081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701824" y="181339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560998" y="1190843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</a:t>
            </a:r>
            <a:r>
              <a:rPr lang="ru-RU" sz="2400" dirty="0">
                <a:solidFill>
                  <a:prstClr val="black"/>
                </a:solidFill>
                <a:ea typeface="Times New Roman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</a:rPr>
              <a:t>Участники ЕГЭ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должны соблюдать порядок проведения и следовать указаниям организаторов в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аудитории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Организаторы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– обеспечивать порядок проведения экзамена в аудитории и осуществлять контроль за порядком проведения экзамена в аудитории и вне аудитории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9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87829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53750" y="89081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701824" y="181339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517942" y="1190843"/>
            <a:ext cx="8229600" cy="317157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Организаторы 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во время экзаменов подходят к участнику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Times New Roman"/>
              </a:rPr>
              <a:t>только по </a:t>
            </a:r>
            <a:r>
              <a:rPr lang="ru-RU" sz="2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необходимости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В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коридорах предусмотреть места для дежурных вне аудиторий </a:t>
            </a:r>
            <a:r>
              <a:rPr lang="ru-RU" sz="2800" i="1" dirty="0">
                <a:solidFill>
                  <a:srgbClr val="002060"/>
                </a:solidFill>
                <a:latin typeface="Times New Roman"/>
                <a:ea typeface="Times New Roman"/>
              </a:rPr>
              <a:t>(стол, стул</a:t>
            </a:r>
            <a:r>
              <a:rPr lang="ru-RU" sz="28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)</a:t>
            </a:r>
          </a:p>
          <a:p>
            <a:pPr marL="0" indent="0" algn="just">
              <a:spcAft>
                <a:spcPts val="0"/>
              </a:spcAft>
              <a:buNone/>
            </a:pPr>
            <a:endParaRPr lang="ru-RU" sz="2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Организаторы вне аудиторий 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Times New Roman"/>
              </a:rPr>
              <a:t>обязательно сопровождают участников </a:t>
            </a:r>
            <a:r>
              <a:rPr lang="ru-RU" sz="2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ГИА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9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4544" y="87829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4587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53750" y="89081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701824" y="181339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701824" y="1079333"/>
            <a:ext cx="8229600" cy="317157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После окончания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экзамена участники ЕГЭ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откладывают ЭМ на край стола</a:t>
            </a:r>
          </a:p>
          <a:p>
            <a:pPr marL="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Организаторы собирают  ЭМ</a:t>
            </a:r>
          </a:p>
          <a:p>
            <a:pPr marL="0" indent="0" algn="just">
              <a:buNone/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Собранные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ЭМ организаторы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в аудитории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упаковывают в пакеты, демонстрируя свои действия на камеру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23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8" y="6511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635888" y="115068"/>
            <a:ext cx="8563706" cy="6497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Методические рекомендации по подготовке и проведению ЕГЭ в ППЭ в 2017 году </a:t>
            </a:r>
            <a:endParaRPr lang="tt-RU" sz="2000" b="1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88693" y="662644"/>
            <a:ext cx="828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8008" y="1266894"/>
            <a:ext cx="784887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>
              <a:buFont typeface="Wingdings" pitchFamily="2" charset="2"/>
              <a:buChar char="Ø"/>
              <a:defRPr/>
            </a:pPr>
            <a:r>
              <a:rPr lang="tt-RU" sz="12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 </a:t>
            </a:r>
            <a:r>
              <a:rPr lang="tt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Изменение продолжительности проведения ЕГЭ по биологии с 3 часов на 2 часа 30 минут </a:t>
            </a:r>
            <a:r>
              <a:rPr lang="tt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t-RU" sz="12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приложении 1 </a:t>
            </a:r>
            <a:r>
              <a:rPr lang="ru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</a:t>
            </a:r>
            <a:r>
              <a:rPr lang="tt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Инструкция для участников ЕГЭ зачитываемая организатором в аудитории перед началом экзамена</a:t>
            </a:r>
            <a:r>
              <a:rPr lang="ru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» </a:t>
            </a:r>
            <a:r>
              <a:rPr lang="tt-RU" sz="12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 приложение 11 </a:t>
            </a:r>
            <a:r>
              <a:rPr lang="ru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</a:t>
            </a:r>
            <a:r>
              <a:rPr lang="tt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Инструкция для участников ЕГЭ, зачитываемая организатором в аулдитории перед началом экзамена с использованием технологий печати КИМ в аудиториях ППЭ</a:t>
            </a:r>
            <a:r>
              <a:rPr lang="ru-RU" sz="1200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»</a:t>
            </a:r>
            <a:r>
              <a:rPr lang="tt-RU" sz="1200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 marL="685800">
              <a:defRPr/>
            </a:pPr>
            <a:endParaRPr lang="tt-RU" sz="1200" dirty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buFont typeface="Wingdings" pitchFamily="2" charset="2"/>
              <a:buChar char="Ø"/>
              <a:defRPr/>
            </a:pPr>
            <a:r>
              <a:rPr lang="tt-RU" sz="12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В приложении 7 </a:t>
            </a:r>
            <a:r>
              <a:rPr lang="ru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</a:t>
            </a:r>
            <a:r>
              <a:rPr lang="tt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Системные характеристики аппаратно-программного обеспечения Штаба ППЭ</a:t>
            </a:r>
            <a:r>
              <a:rPr lang="ru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»</a:t>
            </a:r>
            <a:r>
              <a:rPr lang="tt-RU" sz="12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добавлена рабочая станция для печати сопроводительной документации в Штабе ППЭ и технические требования к указанной рабочей станции.</a:t>
            </a:r>
          </a:p>
          <a:p>
            <a:pPr marL="685800">
              <a:defRPr/>
            </a:pPr>
            <a:endParaRPr lang="ru-RU" sz="1200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defRPr/>
            </a:pPr>
            <a:endParaRPr lang="ru-RU" sz="1200" dirty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buFont typeface="Wingdings" pitchFamily="2" charset="2"/>
              <a:buChar char="Ø"/>
              <a:defRPr/>
            </a:pPr>
            <a:r>
              <a:rPr lang="ru-RU" sz="12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В приложении 6 </a:t>
            </a:r>
            <a:r>
              <a:rPr lang="ru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«Требования к техническому оснащению ППЭ для печати КИМ в аудиториях ППЭ»</a:t>
            </a:r>
            <a:r>
              <a:rPr lang="ru-RU" sz="12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приложении 10 </a:t>
            </a:r>
            <a:r>
              <a:rPr lang="ru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«Требования к техническому оснащению ППЭ по иностранным языкам с использованием устных коммуникаций»,</a:t>
            </a:r>
            <a:r>
              <a:rPr lang="ru-RU" sz="12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приложении 15 </a:t>
            </a:r>
            <a:r>
              <a:rPr lang="ru-RU" sz="12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«Требования к техническому оснащению ППЭ для перевода бланков ответов участников ЕГЭ в электронный вид в ППЭ»</a:t>
            </a:r>
            <a:r>
              <a:rPr lang="ru-RU" sz="12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изменены технические требования к операционной системе Станции печати КИМ. Станция записи ответов. Станция сканирования в ППЭ. Станция </a:t>
            </a:r>
            <a:r>
              <a:rPr lang="ru-RU" sz="12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авторицазии</a:t>
            </a:r>
            <a:endParaRPr lang="ru-RU" sz="1200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buFont typeface="Wingdings" pitchFamily="2" charset="2"/>
              <a:buChar char="Ø"/>
              <a:defRPr/>
            </a:pPr>
            <a:endParaRPr lang="ru-RU" sz="1200" i="1" u="sng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buFont typeface="Wingdings" pitchFamily="2" charset="2"/>
              <a:buChar char="Ø"/>
              <a:defRPr/>
            </a:pPr>
            <a:endParaRPr lang="ru-RU" sz="1200" i="1" dirty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buFont typeface="Wingdings" pitchFamily="2" charset="2"/>
              <a:buChar char="Ø"/>
              <a:defRPr/>
            </a:pPr>
            <a:endParaRPr lang="tt-RU" sz="1200" i="1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08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8" y="6511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1115616" y="115068"/>
            <a:ext cx="8083978" cy="6497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Методические рекомендации по автоматизированной процедуре проведения ГВЭ по образовательным программам среднего общего образования в 2017 году</a:t>
            </a:r>
            <a:endParaRPr lang="tt-RU" sz="1900" b="1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524" y="665078"/>
            <a:ext cx="828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9820" y="1162542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>
              <a:defRPr/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 удобства добавлены Таблица 2 «</a:t>
            </a:r>
            <a:r>
              <a:rPr lang="ru-RU" sz="16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Распределение экзаменационных материалов по категориям участников ГВЭ по русскому языку» </a:t>
            </a: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 Таблица 3 </a:t>
            </a:r>
            <a:r>
              <a:rPr lang="ru-RU" sz="1600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«Распределение экзаменационных материалов по категориям участников ГВЭ по математике»</a:t>
            </a:r>
            <a:endParaRPr lang="tt-RU" sz="1600" i="1" u="sng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одзаголовок 4"/>
          <p:cNvSpPr txBox="1">
            <a:spLocks/>
          </p:cNvSpPr>
          <p:nvPr/>
        </p:nvSpPr>
        <p:spPr>
          <a:xfrm>
            <a:off x="1123624" y="2427759"/>
            <a:ext cx="8083978" cy="6497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Методические рекомендации по подготовке и проведению ГИА по образовательным программам основного общего образования в 2017 году </a:t>
            </a:r>
            <a:endParaRPr lang="tt-RU" sz="2000" b="1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79017" y="3487019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>
              <a:defRPr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п.1 </a:t>
            </a:r>
            <a:r>
              <a:rPr lang="ru-RU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«Русский язык»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приложении 7 </a:t>
            </a:r>
            <a:r>
              <a:rPr lang="ru-RU" i="1" u="sng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«Особенности ЭМ ГВЭ (письменная форма)»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добавлена категория участников ГВЭ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«слабослышащие»,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которым текст изложения для прочтения дается 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40 минут </a:t>
            </a:r>
            <a:endParaRPr lang="tt-RU" b="1" i="1" u="sng" dirty="0" smtClean="0">
              <a:solidFill>
                <a:srgbClr val="FF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1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8" y="6511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1115616" y="115068"/>
            <a:ext cx="8083978" cy="6497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Методические рекомендации по подготовке, проведению и обработке материалов ЕГЭ в РЦОИ субъектов РФ в 2017 году</a:t>
            </a:r>
            <a:endParaRPr lang="tt-RU" sz="2000" b="1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5291" y="665078"/>
            <a:ext cx="828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91174" y="1265247"/>
            <a:ext cx="6191473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0" algn="ctr">
              <a:defRPr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Добавлена информация о хранении и уничтожении критериев оценивания</a:t>
            </a:r>
            <a:endParaRPr lang="tt-RU" i="1" u="sng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60348" y="2602604"/>
            <a:ext cx="6191472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Обновлены требования к операционной системе необходимому лицензируемому программному обеспечению для рабочей станции получения электронных образов бланков ответов участников ЕГЭ из ППЭ и загрузки электронных образов бланков ответов участников ЕГЭ</a:t>
            </a:r>
          </a:p>
        </p:txBody>
      </p:sp>
    </p:spTree>
    <p:extLst>
      <p:ext uri="{BB962C8B-B14F-4D97-AF65-F5344CB8AC3E}">
        <p14:creationId xmlns:p14="http://schemas.microsoft.com/office/powerpoint/2010/main" val="282738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8" y="6511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635888" y="115068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Организация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экзамена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лиц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с ОВЗ 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524" y="665078"/>
            <a:ext cx="828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3524" y="764841"/>
            <a:ext cx="8065603" cy="4085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  <a:spcAft>
                <a:spcPts val="600"/>
              </a:spcAft>
            </a:pPr>
            <a:r>
              <a:rPr lang="ru-RU" sz="1200" b="1" kern="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35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Нормативные </a:t>
            </a:r>
            <a:r>
              <a:rPr lang="ru-RU" sz="135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правовые документы, регламентирующие порядок проведения ГИА для лиц с ОВЗ, детей-инвалидов и </a:t>
            </a:r>
            <a:r>
              <a:rPr lang="ru-RU" sz="135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инвалидов</a:t>
            </a:r>
          </a:p>
          <a:p>
            <a:pPr marL="228600" indent="-228600" algn="just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3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</a:t>
            </a:r>
            <a:r>
              <a:rPr lang="ru-RU" sz="13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закон от 29.12.2012 № 273-ФЗ «Об образовании в Российской </a:t>
            </a:r>
            <a:r>
              <a:rPr lang="ru-RU" sz="13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Федерации» </a:t>
            </a:r>
          </a:p>
          <a:p>
            <a:pPr marL="228600" indent="-228600" algn="just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3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35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3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России от 26.12.2013 № 1400 «Об утверждении Порядка проведения государственной итоговой аттестации по образовательным программам среднего общего </a:t>
            </a:r>
            <a:r>
              <a:rPr lang="ru-RU" sz="13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образования»</a:t>
            </a:r>
          </a:p>
          <a:p>
            <a:pPr marL="228600" indent="-228600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3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35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3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России от 20.09.2013 № </a:t>
            </a:r>
            <a:r>
              <a:rPr lang="ru-RU" sz="13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1082  « Об </a:t>
            </a:r>
            <a:r>
              <a:rPr lang="ru-RU" sz="13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утверждении Положения о психолого-медико-педагогической </a:t>
            </a:r>
            <a:r>
              <a:rPr lang="ru-RU" sz="13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комиссии»</a:t>
            </a:r>
          </a:p>
          <a:p>
            <a:pPr marL="228600" indent="-228600" algn="just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3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Постановление </a:t>
            </a:r>
            <a:r>
              <a:rPr lang="ru-RU" sz="13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Правительства Российской Федерации от 31 августа 2013 г. № 755 «О ФИС обеспечения проведения ГИА обучающихся, освоивших основные образовательные программы основного общего и среднего общего образования, и приема граждан в образовательные организации для получения среднего профессионального и высшего образования и  РИС обеспечения проведения ГИА обучающихся, освоивших основные образовательные программы основного общего и среднего общего образования» </a:t>
            </a:r>
          </a:p>
          <a:p>
            <a:pPr marL="228600" indent="-228600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3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35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3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России от 25.12.2013 № </a:t>
            </a:r>
            <a:r>
              <a:rPr lang="ru-RU" sz="13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1394 «Об </a:t>
            </a:r>
            <a:r>
              <a:rPr lang="ru-RU" sz="13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утверждении Порядка проведения государственной итоговой аттестации по образовательным программам основного общего образования» </a:t>
            </a:r>
          </a:p>
          <a:p>
            <a:pPr marL="228600" indent="-228600" algn="just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endParaRPr lang="ru-RU" sz="120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38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8" y="6511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635888" y="115068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Организация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экзамена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лиц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с ОВЗ 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524" y="665078"/>
            <a:ext cx="828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0255" y="915567"/>
            <a:ext cx="7848872" cy="165618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rgbClr val="92D05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just"/>
            <a:endParaRPr lang="en-US" dirty="0" smtClean="0">
              <a:solidFill>
                <a:prstClr val="black"/>
              </a:solidFill>
            </a:endParaRPr>
          </a:p>
          <a:p>
            <a:pPr indent="450215" algn="just"/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В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соответствии с частью 16 статьи 2 Федерального закона от 29 декабря 2012г. № 273-ФЗ «Об образовании в Российской Федерации» к лицам с ОВЗ относятся </a:t>
            </a:r>
            <a:r>
              <a:rPr lang="ru-RU" i="1" dirty="0">
                <a:solidFill>
                  <a:prstClr val="black"/>
                </a:solidFill>
                <a:latin typeface="Times New Roman"/>
                <a:ea typeface="Times New Roman"/>
              </a:rPr>
              <a:t>лица, имеющие недостатки в </a:t>
            </a:r>
            <a:r>
              <a:rPr lang="ru-RU" i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физическом и (или) психологическом развитии, подтвержденные психолого-медико-педагогической комиссией и препятствующие получению образования без создания специальных условий.</a:t>
            </a:r>
            <a:endParaRPr lang="ru-RU" b="1" i="1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255" y="2643758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/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Согласно пункту 23 Положения о ПМПК заключение комиссии носит для родителей (законных представителей) детей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  <a:t>рекомендательный характер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.</a:t>
            </a:r>
            <a:endParaRPr lang="ru-RU" sz="16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Предоставленное родителями (законными представителями) детей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  <a:t>заключение комиссии является основанием для создания ОИВ рекомендованных в заключении условий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для обучения и воспитания детей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90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8" y="6511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635888" y="115068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Организация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экзамена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лиц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с ОВЗ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0"/>
              </a:spcAft>
              <a:buNone/>
            </a:pPr>
            <a:endParaRPr lang="ru-RU" sz="1400" i="1" dirty="0" smtClean="0"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2000" i="1" dirty="0">
                <a:solidFill>
                  <a:srgbClr val="002060"/>
                </a:solidFill>
                <a:latin typeface="Times New Roman"/>
                <a:ea typeface="Times New Roman"/>
              </a:rPr>
              <a:t>К</a:t>
            </a:r>
            <a:r>
              <a:rPr lang="ru-RU" sz="20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атегорий участников ГИА с ОВЗ:</a:t>
            </a:r>
          </a:p>
          <a:p>
            <a:pPr indent="0" algn="just">
              <a:spcAft>
                <a:spcPts val="0"/>
              </a:spcAft>
              <a:buNone/>
            </a:pPr>
            <a:endParaRPr lang="ru-RU" sz="20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слепые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поздноослепшие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 участники </a:t>
            </a: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ГИА</a:t>
            </a:r>
            <a:endParaRPr lang="ru-RU" sz="16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слабовидящие участники </a:t>
            </a: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ГИА</a:t>
            </a:r>
            <a:endParaRPr lang="ru-RU" sz="16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глухие, позднооглохшие участники </a:t>
            </a: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ГИА</a:t>
            </a:r>
            <a:endParaRPr lang="ru-RU" sz="16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слабослышащие участники </a:t>
            </a: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ГИА</a:t>
            </a:r>
            <a:endParaRPr lang="ru-RU" sz="16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участники ГИА с тяжелыми нарушениями </a:t>
            </a: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речи</a:t>
            </a:r>
            <a:endParaRPr lang="ru-RU" sz="16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участники ГИА с нарушениями опорно-двигательного </a:t>
            </a: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аппарата</a:t>
            </a:r>
            <a:endParaRPr lang="ru-RU" sz="16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участники ГИА с задержкой психического </a:t>
            </a: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развития </a:t>
            </a:r>
            <a:endParaRPr lang="ru-RU" sz="16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участники ГИА с расстройствами аутистического </a:t>
            </a: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спектра</a:t>
            </a:r>
            <a:endParaRPr lang="ru-RU" sz="16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иные категории участников с </a:t>
            </a: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ОВЗ (диабет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, онкология, астма, порок сердца,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энурез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, язва и др</a:t>
            </a:r>
            <a:r>
              <a:rPr lang="ru-RU" sz="1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.)</a:t>
            </a:r>
            <a:endParaRPr lang="ru-RU" sz="16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524" y="665078"/>
            <a:ext cx="828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357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8" y="6511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635888" y="115068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Организация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экзамена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лиц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с ОВЗ</a:t>
            </a:r>
          </a:p>
          <a:p>
            <a:pPr indent="0">
              <a:buFont typeface="Arial" charset="0"/>
              <a:buNone/>
              <a:defRPr/>
            </a:pPr>
            <a:endParaRPr lang="en-US" sz="2000" b="1" dirty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Количество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человек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аудитории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–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не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более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12</a:t>
            </a:r>
          </a:p>
          <a:p>
            <a:pPr marL="685800">
              <a:buFont typeface="Wingdings" pitchFamily="2" charset="2"/>
              <a:buChar char="Ø"/>
              <a:defRPr/>
            </a:pP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Отдельная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аудитория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глухих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участников</a:t>
            </a:r>
            <a:endParaRPr lang="en-US" sz="2000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е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объединять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с 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другими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категориями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участников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с ОВЗ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детей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задержкой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психического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развития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аутистического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спектра</a:t>
            </a:r>
            <a:endParaRPr lang="en-US" sz="2000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buFont typeface="Wingdings" pitchFamily="2" charset="2"/>
              <a:buChar char="Ø"/>
              <a:defRPr/>
            </a:pP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Материально-технические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условия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должны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соответствовать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требованиям</a:t>
            </a:r>
            <a:endParaRPr lang="en-US" sz="2000" dirty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buFont typeface="Wingdings" pitchFamily="2" charset="2"/>
              <a:buChar char="Ø"/>
              <a:defRPr/>
            </a:pP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Ассистентом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могут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быть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: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родители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штатные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сотруднии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ОО, </a:t>
            </a:r>
            <a:r>
              <a:rPr lang="en-US" sz="2000" dirty="0" err="1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сотрудники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СКОУ</a:t>
            </a:r>
          </a:p>
          <a:p>
            <a:pPr marL="685800">
              <a:buFont typeface="Wingdings" pitchFamily="2" charset="2"/>
              <a:buChar char="Ø"/>
              <a:defRPr/>
            </a:pP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Списки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ассистентов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согласовываются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с ГЭК и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утверждаются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ОИВ </a:t>
            </a:r>
          </a:p>
          <a:p>
            <a:pPr marL="685800">
              <a:buFont typeface="Wingdings" pitchFamily="2" charset="2"/>
              <a:buChar char="Ø"/>
              <a:defRPr/>
            </a:pP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Видеонаблюдение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режиме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офлайн</a:t>
            </a:r>
            <a:r>
              <a:rPr lang="en-US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       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524" y="665078"/>
            <a:ext cx="828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7229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8" y="6511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635888" y="115068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Организация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экзамена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t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форме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ГВЭ 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524" y="665078"/>
            <a:ext cx="828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0255" y="915573"/>
            <a:ext cx="7848872" cy="388843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rgbClr val="92D05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just"/>
            <a:r>
              <a:rPr lang="en-US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1.Федеральный </a:t>
            </a:r>
            <a:r>
              <a:rPr lang="en-US" sz="1600" dirty="0" err="1" smtClean="0">
                <a:solidFill>
                  <a:prstClr val="black"/>
                </a:solidFill>
                <a:latin typeface="Times New Roman"/>
                <a:ea typeface="Times New Roman"/>
              </a:rPr>
              <a:t>закон</a:t>
            </a:r>
            <a:r>
              <a:rPr lang="en-US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Times New Roman"/>
                <a:ea typeface="Times New Roman"/>
              </a:rPr>
              <a:t>от</a:t>
            </a:r>
            <a:r>
              <a:rPr lang="en-US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декабря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2012г. № 273-ФЗ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«Об образовании в РФ»</a:t>
            </a:r>
          </a:p>
          <a:p>
            <a:pPr indent="450215" algn="just"/>
            <a:endParaRPr lang="ru-RU" sz="1600" dirty="0" smtClean="0">
              <a:solidFill>
                <a:prstClr val="black"/>
              </a:solidFill>
              <a:latin typeface="Times New Roman"/>
            </a:endParaRPr>
          </a:p>
          <a:p>
            <a:pPr indent="450215" algn="just"/>
            <a:r>
              <a:rPr lang="ru-RU" sz="1600" dirty="0" smtClean="0">
                <a:solidFill>
                  <a:prstClr val="black"/>
                </a:solidFill>
                <a:latin typeface="Times New Roman"/>
              </a:rPr>
              <a:t>2</a:t>
            </a:r>
            <a:r>
              <a:rPr lang="ru-RU" sz="1600" dirty="0">
                <a:solidFill>
                  <a:prstClr val="black"/>
                </a:solidFill>
                <a:latin typeface="Times New Roman"/>
              </a:rPr>
              <a:t>. Постановление Правительства Российской Федерации от 31.08.2013 № 755 «О федеральной информационной системе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образования, и приема граждан в образовательные организации для получения среднего профессионального и высшего образования и региональных информационных системах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образования»;</a:t>
            </a:r>
          </a:p>
          <a:p>
            <a:pPr indent="450215" algn="just"/>
            <a:endParaRPr lang="ru-RU" sz="1600" dirty="0" smtClean="0">
              <a:solidFill>
                <a:prstClr val="black"/>
              </a:solidFill>
              <a:latin typeface="Times New Roman"/>
            </a:endParaRPr>
          </a:p>
          <a:p>
            <a:pPr indent="450215" algn="just"/>
            <a:r>
              <a:rPr lang="ru-RU" sz="1600" dirty="0" smtClean="0">
                <a:solidFill>
                  <a:prstClr val="black"/>
                </a:solidFill>
                <a:latin typeface="Times New Roman"/>
              </a:rPr>
              <a:t>3</a:t>
            </a:r>
            <a:r>
              <a:rPr lang="ru-RU" sz="1600" dirty="0">
                <a:solidFill>
                  <a:prstClr val="black"/>
                </a:solidFill>
                <a:latin typeface="Times New Roman"/>
              </a:rPr>
              <a:t>. Приказ </a:t>
            </a:r>
            <a:r>
              <a:rPr lang="ru-RU" sz="1600" dirty="0" err="1">
                <a:solidFill>
                  <a:prstClr val="black"/>
                </a:solidFill>
                <a:latin typeface="Times New Roman"/>
              </a:rPr>
              <a:t>Минобрнауки</a:t>
            </a:r>
            <a:r>
              <a:rPr lang="ru-RU" sz="1600" dirty="0">
                <a:solidFill>
                  <a:prstClr val="black"/>
                </a:solidFill>
                <a:latin typeface="Times New Roman"/>
              </a:rPr>
              <a:t> России от 26.12.2013 № 1400 «Об утверждении Порядка проведения государственной итоговой аттестации по образовательным программам среднего общего образования» </a:t>
            </a:r>
          </a:p>
          <a:p>
            <a:pPr indent="450215" algn="just"/>
            <a:r>
              <a:rPr lang="ru-RU" sz="1600" dirty="0">
                <a:solidFill>
                  <a:prstClr val="black"/>
                </a:solidFill>
                <a:latin typeface="Times New Roman"/>
              </a:rPr>
              <a:t> 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2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8" y="6511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635888" y="115068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Организация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</a:t>
            </a:r>
            <a:r>
              <a:rPr lang="tt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 в форме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ГВЭ</a:t>
            </a:r>
          </a:p>
          <a:p>
            <a:pPr marL="685800">
              <a:buFont typeface="Wingdings" pitchFamily="2" charset="2"/>
              <a:buChar char="Ø"/>
              <a:defRPr/>
            </a:pPr>
            <a:endParaRPr lang="tt-RU" sz="2000" b="1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524" y="665078"/>
            <a:ext cx="828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15566"/>
            <a:ext cx="770485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41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pic>
        <p:nvPicPr>
          <p:cNvPr id="8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8" y="65111"/>
            <a:ext cx="65880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635888" y="115068"/>
            <a:ext cx="8563706" cy="37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Организация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экзамен</a:t>
            </a:r>
            <a:r>
              <a:rPr lang="tt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 в форме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ГВЭ</a:t>
            </a:r>
          </a:p>
          <a:p>
            <a:pPr marL="685800">
              <a:buFont typeface="Wingdings" pitchFamily="2" charset="2"/>
              <a:buChar char="Ø"/>
              <a:defRPr/>
            </a:pPr>
            <a:endParaRPr lang="tt-RU" sz="2000" b="1" dirty="0" smtClean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85800">
              <a:buFont typeface="Wingdings" pitchFamily="2" charset="2"/>
              <a:buChar char="Ø"/>
              <a:defRPr/>
            </a:pPr>
            <a:r>
              <a:rPr lang="tt-RU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ГВЭ по всем учебным предметам проводится письменно</a:t>
            </a:r>
          </a:p>
          <a:p>
            <a:pPr marL="685800">
              <a:buFont typeface="Wingdings" pitchFamily="2" charset="2"/>
              <a:buChar char="Ø"/>
              <a:defRPr/>
            </a:pPr>
            <a:r>
              <a:rPr lang="tt-RU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ГВЭ для детей с ОВЗ  письменно/устно на выбор</a:t>
            </a:r>
          </a:p>
          <a:p>
            <a:pPr marL="685800">
              <a:buFont typeface="Wingdings" pitchFamily="2" charset="2"/>
              <a:buChar char="Ø"/>
              <a:defRPr/>
            </a:pPr>
            <a:r>
              <a:rPr lang="tt-RU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Участник выбирает одну форму проведения</a:t>
            </a:r>
          </a:p>
          <a:p>
            <a:pPr marL="685800">
              <a:buFont typeface="Wingdings" pitchFamily="2" charset="2"/>
              <a:buChar char="Ø"/>
              <a:defRPr/>
            </a:pPr>
            <a:r>
              <a:rPr lang="tt-RU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На каждый экзамен можно выбрать разную форму сдачи</a:t>
            </a:r>
          </a:p>
          <a:p>
            <a:pPr marL="685800">
              <a:buFont typeface="Wingdings" pitchFamily="2" charset="2"/>
              <a:buChar char="Ø"/>
              <a:defRPr/>
            </a:pPr>
            <a:r>
              <a:rPr lang="tt-RU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ППЭ принимается в 2 этапа (за 2 недели и за 1 день)</a:t>
            </a:r>
          </a:p>
          <a:p>
            <a:pPr marL="685800">
              <a:buFont typeface="Wingdings" pitchFamily="2" charset="2"/>
              <a:buChar char="Ø"/>
              <a:defRPr/>
            </a:pPr>
            <a:r>
              <a:rPr lang="tt-RU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аудиториях  ППЭ  организуется видеонабюдение</a:t>
            </a:r>
          </a:p>
          <a:p>
            <a:pPr marL="685800">
              <a:buFont typeface="Wingdings" pitchFamily="2" charset="2"/>
              <a:buChar char="Ø"/>
              <a:defRPr/>
            </a:pPr>
            <a:r>
              <a:rPr lang="tt-RU" sz="20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ГВЭ с ОВЗ видеонаблюдение офлайн режим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578977" y="196931"/>
            <a:ext cx="8677528" cy="567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377280" y="915566"/>
            <a:ext cx="8229600" cy="31715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524" y="665078"/>
            <a:ext cx="828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</a:t>
            </a:r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endParaRPr lang="en-US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78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2629" y="87474"/>
            <a:ext cx="8229600" cy="7429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Замечания по организации ГИА  - степень ответственности которых  за муниципальным районом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7300" y="917898"/>
            <a:ext cx="7859216" cy="3703320"/>
          </a:xfrm>
        </p:spPr>
        <p:txBody>
          <a:bodyPr>
            <a:normAutofit fontScale="92500"/>
          </a:bodyPr>
          <a:lstStyle/>
          <a:p>
            <a:pPr marL="45720" indent="0" algn="just">
              <a:buNone/>
            </a:pPr>
            <a:endParaRPr lang="ru-RU" sz="24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1. Формальная организации допуска выпускников к ГИА  </a:t>
            </a:r>
            <a:endParaRPr lang="ru-RU" sz="2400" i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" indent="0" algn="just">
              <a:buNone/>
            </a:pPr>
            <a:endParaRPr lang="ru-RU" sz="2400" i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4572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</a:rPr>
              <a:t>2</a:t>
            </a:r>
            <a:r>
              <a:rPr lang="ru-RU" sz="2400" i="1" dirty="0" smtClean="0">
                <a:solidFill>
                  <a:srgbClr val="002060"/>
                </a:solidFill>
                <a:latin typeface="Times New Roman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</a:rPr>
              <a:t>Использование туалета не по прямому назначению</a:t>
            </a:r>
            <a:r>
              <a:rPr lang="ru-RU" sz="2400" i="1" dirty="0" smtClean="0">
                <a:solidFill>
                  <a:srgbClr val="002060"/>
                </a:solidFill>
                <a:latin typeface="Times New Roman"/>
              </a:rPr>
              <a:t>. </a:t>
            </a:r>
          </a:p>
          <a:p>
            <a:pPr marL="45720" indent="0" algn="just">
              <a:buNone/>
            </a:pPr>
            <a:r>
              <a:rPr lang="ru-RU" sz="2400" i="1" dirty="0" smtClean="0">
                <a:solidFill>
                  <a:srgbClr val="002060"/>
                </a:solidFill>
                <a:latin typeface="Times New Roman"/>
              </a:rPr>
              <a:t>Организация выхода участников ГИА в туалет</a:t>
            </a:r>
            <a:r>
              <a:rPr lang="ru-RU" sz="2400" dirty="0" smtClean="0">
                <a:solidFill>
                  <a:srgbClr val="002060"/>
                </a:solidFill>
                <a:latin typeface="Times New Roman"/>
              </a:rPr>
              <a:t>. </a:t>
            </a:r>
          </a:p>
          <a:p>
            <a:pPr marL="45720" indent="0" algn="just">
              <a:buNone/>
            </a:pPr>
            <a:r>
              <a:rPr lang="ru-RU" sz="2400" i="1" dirty="0" smtClean="0">
                <a:solidFill>
                  <a:srgbClr val="002060"/>
                </a:solidFill>
                <a:latin typeface="Times New Roman"/>
              </a:rPr>
              <a:t>Количество выходов и длительное отсутствие в аудитории. </a:t>
            </a:r>
          </a:p>
          <a:p>
            <a:pPr marL="45720" indent="0" algn="just">
              <a:buNone/>
            </a:pPr>
            <a:r>
              <a:rPr lang="ru-RU" sz="2400" i="1" dirty="0" smtClean="0">
                <a:solidFill>
                  <a:srgbClr val="002060"/>
                </a:solidFill>
                <a:latin typeface="Times New Roman"/>
              </a:rPr>
              <a:t>Отсутствие порядка в туалете. </a:t>
            </a:r>
          </a:p>
          <a:p>
            <a:pPr marL="45720" indent="0" algn="just">
              <a:buNone/>
            </a:pPr>
            <a:endParaRPr lang="ru-RU" sz="2400" dirty="0" smtClean="0">
              <a:solidFill>
                <a:srgbClr val="002060"/>
              </a:solidFill>
              <a:latin typeface="Times New Roman"/>
            </a:endParaRPr>
          </a:p>
          <a:p>
            <a:pPr marL="45720" indent="0" algn="just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</a:rPr>
              <a:t>Очаг нарушений переместился в туалет !!!</a:t>
            </a:r>
            <a:endParaRPr lang="ru-RU" sz="24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endParaRPr lang="ru-RU" sz="3000" dirty="0" smtClean="0"/>
          </a:p>
          <a:p>
            <a:pPr algn="just"/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rgbClr val="4F81BD">
                  <a:shade val="30000"/>
                  <a:satMod val="115000"/>
                </a:srgbClr>
              </a:gs>
              <a:gs pos="50000">
                <a:srgbClr val="4F81BD">
                  <a:shade val="67500"/>
                  <a:satMod val="115000"/>
                </a:srgbClr>
              </a:gs>
              <a:gs pos="100000">
                <a:srgbClr val="4F81BD">
                  <a:shade val="100000"/>
                  <a:satMod val="115000"/>
                </a:srgbClr>
              </a:gs>
            </a:gsLst>
            <a:lin ang="10800000" scaled="1"/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>
              <a:defRPr/>
            </a:pPr>
            <a:r>
              <a:rPr lang="ru-RU" kern="0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74" y="123478"/>
            <a:ext cx="6588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661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6268" y="0"/>
            <a:ext cx="1871531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66" y="72793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09705" y="114100"/>
            <a:ext cx="72946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нарушений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187624" y="951570"/>
            <a:ext cx="8172400" cy="43204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7" indent="0" algn="just">
              <a:buFont typeface="Arial" panose="020B0604020202020204" pitchFamily="34" charset="0"/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Составлено протоколов  на участников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09705" y="354551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15" eaLnBrk="0" hangingPunc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Нарушители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4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255070"/>
              </p:ext>
            </p:extLst>
          </p:nvPr>
        </p:nvGraphicFramePr>
        <p:xfrm>
          <a:off x="1403649" y="1491642"/>
          <a:ext cx="6840759" cy="1782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3"/>
                <a:gridCol w="2280253"/>
                <a:gridCol w="2280253"/>
              </a:tblGrid>
              <a:tr h="51908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ЕГЭ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ОГЭ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1037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5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1037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5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1037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5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283968" y="354548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15" eaLnBrk="0" hangingPunc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Казань</a:t>
            </a:r>
          </a:p>
          <a:p>
            <a:pPr marL="45715" eaLnBrk="0" hangingPunc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Чистополь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5" eaLnBrk="0" hangingPunc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Зеленодольск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773832" y="4917746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39441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399" y="0"/>
            <a:ext cx="1871531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66" y="72793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773832" y="4917746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120741"/>
            <a:ext cx="7294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Мобильный телефон на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ЕГЭ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034" y="790846"/>
            <a:ext cx="3527204" cy="17485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23999" y="917457"/>
            <a:ext cx="3666642" cy="36031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721" y="2719055"/>
            <a:ext cx="3547269" cy="19953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3981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6268" y="0"/>
            <a:ext cx="1871531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66" y="72793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773832" y="4917746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02882" y="166733"/>
            <a:ext cx="72946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Шпаргалка</a:t>
            </a:r>
          </a:p>
        </p:txBody>
      </p:sp>
      <p:pic>
        <p:nvPicPr>
          <p:cNvPr id="1026" name="Picture 2" descr="C:\Users\Admin\Desktop\1111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897564"/>
            <a:ext cx="3528392" cy="39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7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61255" y="125302"/>
            <a:ext cx="7416800" cy="1077218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Остановка видеозаписи до упаковки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спецпакетов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0"/>
            <a:ext cx="1000102" cy="5143500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23" y="110791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73832" y="4917746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2050" name="Picture 2" descr="C:\Users\Admin\Desktop\12314124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865" y="1223110"/>
            <a:ext cx="6255317" cy="334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901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61255" y="125304"/>
            <a:ext cx="7416800" cy="1200329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Переход от аудитории до штаба </a:t>
            </a:r>
          </a:p>
          <a:p>
            <a:pPr algn="ctr" eaLnBrk="1" hangingPunct="1">
              <a:defRPr/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олее 1 часа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0"/>
            <a:ext cx="1000102" cy="5143500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23" y="110791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269" y="2518179"/>
            <a:ext cx="4684753" cy="235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69" y="1383620"/>
            <a:ext cx="4467304" cy="2492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5576" y="1014282"/>
            <a:ext cx="3887862" cy="4616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Аудитория 4415, ППЭ 2624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90193" y="2171939"/>
            <a:ext cx="3887862" cy="4616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Штаб, ППЭ 2624</a:t>
            </a: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73832" y="4917746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7708514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0"/>
            <a:ext cx="1000102" cy="5143500"/>
          </a:xfrm>
          <a:prstGeom prst="rect">
            <a:avLst/>
          </a:prstGeom>
        </p:spPr>
      </p:pic>
      <p:pic>
        <p:nvPicPr>
          <p:cNvPr id="6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23" y="110791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92598" y="143651"/>
            <a:ext cx="620171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 Другой почерк »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93604" y="903555"/>
            <a:ext cx="3736464" cy="37244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02289" y="915838"/>
            <a:ext cx="3709363" cy="37270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773832" y="4917746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4356690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52575" y="123877"/>
            <a:ext cx="7416800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Данные о пересдачах экзаменов ЕГЭ с  повышением баллов  более, чем на 10 за 2013-2015 годы в Республике Татарстан</a:t>
            </a:r>
            <a:endParaRPr lang="ru-RU" sz="1600" dirty="0" smtClean="0">
              <a:solidFill>
                <a:srgbClr val="2E3192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28" name="Диаграмма 27"/>
          <p:cNvGraphicFramePr>
            <a:graphicFrameLocks/>
          </p:cNvGraphicFramePr>
          <p:nvPr/>
        </p:nvGraphicFramePr>
        <p:xfrm>
          <a:off x="0" y="1491630"/>
          <a:ext cx="2555776" cy="3651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/>
        </p:nvGraphicFramePr>
        <p:xfrm>
          <a:off x="2627785" y="843558"/>
          <a:ext cx="6516216" cy="4299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541351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Прямоугольник 27"/>
          <p:cNvSpPr>
            <a:spLocks noChangeArrowheads="1"/>
          </p:cNvSpPr>
          <p:nvPr/>
        </p:nvSpPr>
        <p:spPr bwMode="auto">
          <a:xfrm>
            <a:off x="1433513" y="195373"/>
            <a:ext cx="7613650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8" rIns="91436" bIns="45718">
            <a:spAutoFit/>
          </a:bodyPr>
          <a:lstStyle/>
          <a:p>
            <a:pPr algn="ctr" defTabSz="684213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smtClean="0">
                <a:solidFill>
                  <a:srgbClr val="2E3192"/>
                </a:solidFill>
                <a:latin typeface="Cambria" pitchFamily="18" charset="0"/>
                <a:cs typeface="Arial" charset="0"/>
              </a:rPr>
              <a:t>% отличников результатов ВПР по субъектам Российской Федерации </a:t>
            </a:r>
            <a:r>
              <a:rPr lang="ru-RU" altLang="ru-RU" b="1" smtClean="0">
                <a:solidFill>
                  <a:srgbClr val="FF0000"/>
                </a:solidFill>
                <a:latin typeface="Cambria" pitchFamily="18" charset="0"/>
                <a:cs typeface="Arial" charset="0"/>
              </a:rPr>
              <a:t>по математике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4011216"/>
            <a:ext cx="9144000" cy="0"/>
          </a:xfrm>
          <a:prstGeom prst="line">
            <a:avLst/>
          </a:prstGeom>
          <a:ln w="47625" cmpd="tri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68" name="TextBox 6"/>
          <p:cNvSpPr txBox="1">
            <a:spLocks noChangeArrowheads="1"/>
          </p:cNvSpPr>
          <p:nvPr/>
        </p:nvSpPr>
        <p:spPr bwMode="auto">
          <a:xfrm>
            <a:off x="20638" y="3745707"/>
            <a:ext cx="17856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smtClean="0">
                <a:solidFill>
                  <a:srgbClr val="FF0000"/>
                </a:solidFill>
              </a:rPr>
              <a:t>% отличников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smtClean="0">
                <a:solidFill>
                  <a:srgbClr val="FF0000"/>
                </a:solidFill>
              </a:rPr>
              <a:t>по НИКО 8,5%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588" y="3168254"/>
            <a:ext cx="9144000" cy="0"/>
          </a:xfrm>
          <a:prstGeom prst="line">
            <a:avLst/>
          </a:prstGeom>
          <a:ln w="47625" cmpd="tri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0" name="TextBox 6"/>
          <p:cNvSpPr txBox="1">
            <a:spLocks noChangeArrowheads="1"/>
          </p:cNvSpPr>
          <p:nvPr/>
        </p:nvSpPr>
        <p:spPr bwMode="auto">
          <a:xfrm>
            <a:off x="1589" y="2902744"/>
            <a:ext cx="17856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smtClean="0">
                <a:solidFill>
                  <a:srgbClr val="0070C0"/>
                </a:solidFill>
              </a:rPr>
              <a:t>% отличников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smtClean="0">
                <a:solidFill>
                  <a:srgbClr val="0070C0"/>
                </a:solidFill>
              </a:rPr>
              <a:t>по ВПР 22,9%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1433514" y="915567"/>
          <a:ext cx="7710487" cy="4227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53441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871531" cy="51435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18" y="82482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798184" y="4927435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14891" y="95682"/>
            <a:ext cx="7294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пересдачи ЕГЭ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3209" y="2716336"/>
            <a:ext cx="48855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получили больше на 30 и более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баллов, чем первоначально</a:t>
            </a:r>
            <a:endParaRPr lang="ru-RU" sz="2000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25" name="Горизонтальный свиток 24"/>
          <p:cNvSpPr/>
          <p:nvPr/>
        </p:nvSpPr>
        <p:spPr>
          <a:xfrm>
            <a:off x="1320903" y="1469778"/>
            <a:ext cx="7324729" cy="858857"/>
          </a:xfrm>
          <a:prstGeom prst="horizontalScroll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Из числа не перешедших порог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1066338" y="2775182"/>
            <a:ext cx="2804962" cy="550962"/>
          </a:xfrm>
          <a:prstGeom prst="snip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93 человека (42%)</a:t>
            </a:r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38" name="Стрелка вправо с вырезом 37"/>
          <p:cNvSpPr/>
          <p:nvPr/>
        </p:nvSpPr>
        <p:spPr>
          <a:xfrm>
            <a:off x="3989827" y="2806972"/>
            <a:ext cx="929045" cy="306494"/>
          </a:xfrm>
          <a:prstGeom prst="notchedRightArrow">
            <a:avLst>
              <a:gd name="adj1" fmla="val 50000"/>
              <a:gd name="adj2" fmla="val 1296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00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0"/>
            <a:ext cx="1000102" cy="5143500"/>
          </a:xfrm>
          <a:prstGeom prst="rect">
            <a:avLst/>
          </a:prstGeom>
        </p:spPr>
      </p:pic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773832" y="4917746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57258" y="35695"/>
            <a:ext cx="77867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Доля участников ЕГЭ, не завершивших экзамен по уважительной причине и пересдавших данный предмет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23" y="110791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844689893"/>
              </p:ext>
            </p:extLst>
          </p:nvPr>
        </p:nvGraphicFramePr>
        <p:xfrm>
          <a:off x="994545" y="1143640"/>
          <a:ext cx="7523055" cy="3679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1577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06" y="0"/>
            <a:ext cx="1000102" cy="5143500"/>
          </a:xfrm>
          <a:prstGeom prst="rect">
            <a:avLst/>
          </a:prstGeom>
        </p:spPr>
      </p:pic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845840" y="4917746"/>
            <a:ext cx="8370168" cy="216024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8" name="Picture 2" descr="C:\Users\Afanaseva\Desktop\са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1" y="110791"/>
            <a:ext cx="979432" cy="71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1035371"/>
              </p:ext>
            </p:extLst>
          </p:nvPr>
        </p:nvGraphicFramePr>
        <p:xfrm>
          <a:off x="830436" y="1130015"/>
          <a:ext cx="7992888" cy="3780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979712" y="119009"/>
            <a:ext cx="6408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результатов ОГЭ по русскому языку и математике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91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rgbClr val="4F81BD">
                  <a:shade val="30000"/>
                  <a:satMod val="115000"/>
                </a:srgbClr>
              </a:gs>
              <a:gs pos="50000">
                <a:srgbClr val="4F81BD">
                  <a:shade val="67500"/>
                  <a:satMod val="115000"/>
                </a:srgbClr>
              </a:gs>
              <a:gs pos="100000">
                <a:srgbClr val="4F81BD">
                  <a:shade val="100000"/>
                  <a:satMod val="115000"/>
                </a:srgbClr>
              </a:gs>
            </a:gsLst>
            <a:lin ang="10800000" scaled="1"/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>
              <a:defRPr/>
            </a:pPr>
            <a:r>
              <a:rPr lang="ru-RU" kern="0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74" y="123478"/>
            <a:ext cx="6588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1"/>
          <p:cNvSpPr txBox="1">
            <a:spLocks noGrp="1"/>
          </p:cNvSpPr>
          <p:nvPr>
            <p:ph type="title"/>
          </p:nvPr>
        </p:nvSpPr>
        <p:spPr>
          <a:xfrm>
            <a:off x="892175" y="43382"/>
            <a:ext cx="8229600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Принципы и задачи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общественного наблюдения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75656" y="908722"/>
            <a:ext cx="6470788" cy="72008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600" b="1" dirty="0">
                <a:solidFill>
                  <a:srgbClr val="2E3192"/>
                </a:solidFill>
                <a:latin typeface="Cambria" panose="02040503050406030204" pitchFamily="18" charset="0"/>
              </a:rPr>
              <a:t> </a:t>
            </a: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Повышение </a:t>
            </a:r>
            <a:r>
              <a:rPr lang="ru-RU" sz="1600" b="1" dirty="0">
                <a:solidFill>
                  <a:srgbClr val="2E3192"/>
                </a:solidFill>
                <a:latin typeface="Cambria" panose="02040503050406030204" pitchFamily="18" charset="0"/>
              </a:rPr>
              <a:t>объективности и прозрачности процедуры </a:t>
            </a: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ГИА</a:t>
            </a:r>
            <a:endParaRPr lang="ru-RU" sz="16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66552" y="1801381"/>
            <a:ext cx="6470788" cy="72008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Стабилизация </a:t>
            </a:r>
            <a:r>
              <a:rPr lang="ru-RU" sz="1600" b="1" dirty="0">
                <a:solidFill>
                  <a:srgbClr val="2E3192"/>
                </a:solidFill>
                <a:latin typeface="Cambria" panose="02040503050406030204" pitchFamily="18" charset="0"/>
              </a:rPr>
              <a:t>общественного отношения к </a:t>
            </a: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ГИА </a:t>
            </a:r>
            <a:endParaRPr lang="ru-RU" sz="16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75656" y="2746624"/>
            <a:ext cx="6470788" cy="72008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Противодействие </a:t>
            </a:r>
            <a:r>
              <a:rPr lang="ru-RU" sz="1600" b="1" dirty="0">
                <a:solidFill>
                  <a:srgbClr val="2E3192"/>
                </a:solidFill>
                <a:latin typeface="Cambria" panose="02040503050406030204" pitchFamily="18" charset="0"/>
              </a:rPr>
              <a:t>нарушениям со стороны </a:t>
            </a: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участников ГИА и иных лиц,  задействованных в проведении экзаменов</a:t>
            </a:r>
            <a:endParaRPr lang="ru-RU" sz="16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83656" y="3651871"/>
            <a:ext cx="6470788" cy="72008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sz="16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Достоверность результатов общественного наблюдения</a:t>
            </a:r>
            <a:endParaRPr lang="ru-RU" sz="16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0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403648" cy="5143500"/>
          </a:xfrm>
          <a:prstGeom prst="rect">
            <a:avLst/>
          </a:prstGeom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701824" y="4804003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rgbClr val="4F81BD">
                  <a:shade val="30000"/>
                  <a:satMod val="115000"/>
                </a:srgbClr>
              </a:gs>
              <a:gs pos="50000">
                <a:srgbClr val="4F81BD">
                  <a:shade val="67500"/>
                  <a:satMod val="115000"/>
                </a:srgbClr>
              </a:gs>
              <a:gs pos="100000">
                <a:srgbClr val="4F81BD">
                  <a:shade val="100000"/>
                  <a:satMod val="115000"/>
                </a:srgbClr>
              </a:gs>
            </a:gsLst>
            <a:lin ang="10800000" scaled="1"/>
            <a:tileRect/>
          </a:gra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>
              <a:defRPr/>
            </a:pPr>
            <a:r>
              <a:rPr lang="ru-RU" kern="0" dirty="0" smtClean="0">
                <a:solidFill>
                  <a:prstClr val="white"/>
                </a:solidFill>
              </a:rPr>
              <a:t>Министерство образования и науки Республики Татарстан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74" y="123478"/>
            <a:ext cx="6588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1"/>
          <p:cNvSpPr txBox="1">
            <a:spLocks noGrp="1"/>
          </p:cNvSpPr>
          <p:nvPr>
            <p:ph type="title"/>
          </p:nvPr>
        </p:nvSpPr>
        <p:spPr>
          <a:xfrm>
            <a:off x="892175" y="227981"/>
            <a:ext cx="822960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Cambria" pitchFamily="18" charset="0"/>
              </a:rPr>
              <a:t>Права и обязанности общественных </a:t>
            </a:r>
            <a:r>
              <a:rPr lang="ru-RU" sz="2400" b="1" dirty="0" err="1" smtClean="0">
                <a:solidFill>
                  <a:srgbClr val="FF0000"/>
                </a:solidFill>
                <a:latin typeface="Cambria" pitchFamily="18" charset="0"/>
              </a:rPr>
              <a:t>налюдателей</a:t>
            </a:r>
            <a:endParaRPr lang="ru-RU" sz="2400" b="1" dirty="0" smtClean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1844" y="769590"/>
            <a:ext cx="3212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solidFill>
                  <a:srgbClr val="3918B2"/>
                </a:solidFill>
                <a:latin typeface="Cambria" panose="02040503050406030204" pitchFamily="18" charset="0"/>
              </a:rPr>
              <a:t>Порядок ГИА-11 и ГИА-9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01" y="1169711"/>
            <a:ext cx="8480425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69" y="2181002"/>
            <a:ext cx="8474075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64303" y="4299942"/>
            <a:ext cx="5757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НЕВМЕШАТЕЛЬСТВО В ПРОЦЕДУРУ ЭКЗАМЕНА!!!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58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506954" y="87485"/>
            <a:ext cx="7200900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Задачи общественного 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наблюдения ГИА-2017</a:t>
            </a:r>
            <a:endParaRPr lang="ru-RU" sz="24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00699" y="3597953"/>
            <a:ext cx="6840760" cy="852545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 fontAlgn="ctr"/>
            <a:r>
              <a:rPr lang="ru-RU" sz="17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Создание и оптимизация работы региональных ситуационных информационных центров</a:t>
            </a:r>
            <a:endParaRPr lang="ru-RU" sz="17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78001" y="1503276"/>
            <a:ext cx="6912958" cy="636426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 fontAlgn="ctr"/>
            <a:r>
              <a:rPr lang="ru-RU" sz="17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Развитие региональной системы общественного наблюдения</a:t>
            </a:r>
            <a:endParaRPr lang="ru-RU" sz="17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19672" y="2431669"/>
            <a:ext cx="6840760" cy="860162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algn="ctr" fontAlgn="ctr"/>
            <a:r>
              <a:rPr lang="ru-RU" sz="1700" b="1" dirty="0">
                <a:solidFill>
                  <a:srgbClr val="2E3192"/>
                </a:solidFill>
                <a:latin typeface="Cambria" panose="02040503050406030204" pitchFamily="18" charset="0"/>
              </a:rPr>
              <a:t>Взаимодействие </a:t>
            </a:r>
            <a:r>
              <a:rPr lang="ru-RU" sz="17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вузов и ОИВ в </a:t>
            </a:r>
            <a:r>
              <a:rPr lang="ru-RU" sz="1700" b="1" dirty="0">
                <a:solidFill>
                  <a:srgbClr val="2E3192"/>
                </a:solidFill>
                <a:latin typeface="Cambria" panose="02040503050406030204" pitchFamily="18" charset="0"/>
              </a:rPr>
              <a:t>части </a:t>
            </a:r>
            <a:r>
              <a:rPr lang="ru-RU" sz="17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привлечения студентов </a:t>
            </a:r>
            <a:r>
              <a:rPr lang="ru-RU" sz="1700" b="1" dirty="0">
                <a:solidFill>
                  <a:srgbClr val="2E3192"/>
                </a:solidFill>
                <a:latin typeface="Cambria" panose="02040503050406030204" pitchFamily="18" charset="0"/>
              </a:rPr>
              <a:t>педагогических вузов </a:t>
            </a:r>
            <a:r>
              <a:rPr lang="ru-RU" sz="17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к общественному наблюдению </a:t>
            </a:r>
          </a:p>
          <a:p>
            <a:pPr algn="ctr" fontAlgn="ctr"/>
            <a:r>
              <a:rPr lang="ru-RU" sz="17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и зачета им производственной  практики</a:t>
            </a:r>
            <a:endParaRPr lang="ru-RU" sz="17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10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691828" y="166310"/>
            <a:ext cx="6768604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ru-RU"/>
            </a:defPPr>
            <a:lvl1pPr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E3192"/>
                </a:solidFill>
                <a:latin typeface="Cambria" pitchFamily="18" charset="0"/>
              </a:defRPr>
            </a:lvl1pPr>
          </a:lstStyle>
          <a:p>
            <a:pPr algn="ctr">
              <a:defRPr/>
            </a:pPr>
            <a:r>
              <a:rPr lang="ru-RU" dirty="0" smtClean="0">
                <a:solidFill>
                  <a:srgbClr val="000099"/>
                </a:solidFill>
              </a:rPr>
              <a:t>Взаимодействие ОИВ-вуз</a:t>
            </a:r>
          </a:p>
          <a:p>
            <a:pPr algn="ctr">
              <a:defRPr/>
            </a:pPr>
            <a:r>
              <a:rPr lang="ru-RU" dirty="0" smtClean="0">
                <a:solidFill>
                  <a:srgbClr val="000099"/>
                </a:solidFill>
              </a:rPr>
              <a:t>(возможный регламент взаимодействия)</a:t>
            </a:r>
            <a:endParaRPr lang="ru-RU" dirty="0">
              <a:solidFill>
                <a:srgbClr val="000099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237773"/>
              </p:ext>
            </p:extLst>
          </p:nvPr>
        </p:nvGraphicFramePr>
        <p:xfrm>
          <a:off x="179524" y="987574"/>
          <a:ext cx="8856983" cy="39639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2973"/>
                <a:gridCol w="2191217"/>
                <a:gridCol w="1619057"/>
                <a:gridCol w="1923736"/>
              </a:tblGrid>
              <a:tr h="251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Содержание работ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Срок выполнения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Исполнитель/ соисполнитель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Результат 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1. Информирование студентов о возможности  участия в проведении ГИА в рамках осваиваемой ОПОП или ДПО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Первый месяц учебного года, предшествующего практике/изучению факультативного курса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Тьютор / руководитель ОПОП/пресс-центр вуза/представитель ОИВ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Студенты, владеющие информацией об особенностях освоения ОПОП 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</a:tr>
              <a:tr h="430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2. Обучение студентов на курсах для общественных наблюдателей (во </a:t>
                      </a:r>
                      <a:r>
                        <a:rPr lang="ru-RU" sz="800" dirty="0" err="1">
                          <a:effectLst/>
                        </a:rPr>
                        <a:t>внеучебное</a:t>
                      </a:r>
                      <a:r>
                        <a:rPr lang="ru-RU" sz="800" dirty="0">
                          <a:effectLst/>
                        </a:rPr>
                        <a:t> время</a:t>
                      </a:r>
                      <a:r>
                        <a:rPr lang="ru-RU" sz="800" dirty="0" smtClean="0">
                          <a:effectLst/>
                        </a:rPr>
                        <a:t>)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….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Вуз/ ОИВ региона/ иные организации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Удостоверение наблюдателя 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3. Формирование списка студентов, желающих принять участие в проведении ГИА, и выбор модели переаттестации результатов такого участия 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За два месяца до летней сессии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Зам. декана по учебной работе / тьютор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Список </a:t>
                      </a:r>
                      <a:r>
                        <a:rPr lang="ru-RU" sz="800" dirty="0" smtClean="0">
                          <a:effectLst/>
                        </a:rPr>
                        <a:t>студентов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</a:tr>
              <a:tr h="3771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4. Заключение договоров с ОИВ региона 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За месяц до проведения работ в ППЭ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Ректор вуза / руководитель ОИВ региона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Договор между вузом и ОИВ </a:t>
                      </a:r>
                      <a:r>
                        <a:rPr lang="ru-RU" sz="800" dirty="0" smtClean="0">
                          <a:effectLst/>
                        </a:rPr>
                        <a:t>региона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</a:tr>
              <a:tr h="393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5. Установление сроков летней экзаменационной сессии 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За два месяца до летней сессии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Декан / зам. декана по учебной работе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Личное заявление студента о досрочной сдаче </a:t>
                      </a:r>
                      <a:r>
                        <a:rPr lang="ru-RU" sz="800" dirty="0" smtClean="0">
                          <a:effectLst/>
                        </a:rPr>
                        <a:t>сессии,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Распоряжение </a:t>
                      </a:r>
                      <a:r>
                        <a:rPr lang="ru-RU" sz="800" dirty="0" smtClean="0">
                          <a:effectLst/>
                        </a:rPr>
                        <a:t>декана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</a:tr>
              <a:tr h="6286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6. Разработка индивидуальных заданий для студентов, выполняемых в период работы в ППЭ. Выдача заданий студентов и консультирование.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За две недели до проведения работ в ППЭ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Вузовский руководитель практик / ППС выпускающей кафедры/представитель ОИВ региона  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Индивидуальные задания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</a:tr>
              <a:tr h="3771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7. Консультирование студентов по вопросу предоставления отчетов об участии в проведении ГИА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За две недели до проведения работ в ППЭ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ППС выпускающей кафедры  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</a:tr>
              <a:tr h="499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8. Аккредитация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Не позднее чем за </a:t>
                      </a:r>
                      <a:r>
                        <a:rPr lang="ru-RU" sz="800" dirty="0" smtClean="0">
                          <a:effectLst/>
                        </a:rPr>
                        <a:t>3 рабочих дня до соответствующего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dirty="0" smtClean="0">
                          <a:effectLst/>
                        </a:rPr>
                        <a:t>экзамена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 smtClean="0">
                          <a:effectLst/>
                        </a:rPr>
                        <a:t>ОИВ проводит процедуру </a:t>
                      </a:r>
                      <a:r>
                        <a:rPr lang="ru-RU" sz="800" dirty="0">
                          <a:effectLst/>
                        </a:rPr>
                        <a:t>аккредитации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91870" algn="l"/>
                        </a:tabLst>
                      </a:pPr>
                      <a:r>
                        <a:rPr lang="ru-RU" sz="800" dirty="0">
                          <a:effectLst/>
                        </a:rPr>
                        <a:t>Выдача удостоверения общественного наблюдателя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410" marR="4041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43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4641" y="957997"/>
            <a:ext cx="106136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15607" y="1543301"/>
            <a:ext cx="260789" cy="62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63688" y="141497"/>
            <a:ext cx="6600226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2E3192"/>
                </a:solidFill>
                <a:latin typeface="Cambria" pitchFamily="18" charset="0"/>
              </a:rPr>
              <a:t>Использование результатов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2E3192"/>
                </a:solidFill>
                <a:latin typeface="Cambria" pitchFamily="18" charset="0"/>
              </a:rPr>
              <a:t>общественного наблюдения</a:t>
            </a:r>
            <a:endParaRPr lang="ru-RU" sz="24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323532" y="3968683"/>
            <a:ext cx="8641085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4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9" y="1761668"/>
            <a:ext cx="8463745" cy="648072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b="1" u="sng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ОИВ субъекта Российской Федерации (в </a:t>
            </a:r>
            <a:r>
              <a:rPr lang="ru-RU" sz="1400" b="1" u="sng" dirty="0" err="1" smtClean="0">
                <a:solidFill>
                  <a:srgbClr val="C00000"/>
                </a:solidFill>
                <a:latin typeface="Cambria" panose="02040503050406030204" pitchFamily="18" charset="0"/>
              </a:rPr>
              <a:t>т.ч</a:t>
            </a:r>
            <a:r>
              <a:rPr lang="ru-RU" sz="1400" b="1" u="sng" dirty="0" smtClean="0">
                <a:solidFill>
                  <a:srgbClr val="C00000"/>
                </a:solidFill>
                <a:latin typeface="Cambria" panose="02040503050406030204" pitchFamily="18" charset="0"/>
              </a:rPr>
              <a:t>. </a:t>
            </a:r>
            <a:r>
              <a:rPr lang="ru-RU" sz="1400" b="1" u="sng" dirty="0" err="1" smtClean="0">
                <a:solidFill>
                  <a:srgbClr val="C00000"/>
                </a:solidFill>
                <a:latin typeface="Cambria" panose="02040503050406030204" pitchFamily="18" charset="0"/>
              </a:rPr>
              <a:t>осущ</a:t>
            </a:r>
            <a:r>
              <a:rPr lang="ru-RU" sz="1400" b="1" u="sng" dirty="0" smtClean="0">
                <a:solidFill>
                  <a:srgbClr val="C00000"/>
                </a:solidFill>
                <a:latin typeface="Cambria" panose="02040503050406030204" pitchFamily="18" charset="0"/>
              </a:rPr>
              <a:t>. переданные полномочия РФ)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Для понимания состояния системы образования с точки зрения соблюдения дисциплины всеми лицами, задействованными в ГИА </a:t>
            </a:r>
            <a:r>
              <a:rPr lang="ru-RU" sz="1400" dirty="0">
                <a:solidFill>
                  <a:srgbClr val="2E3192"/>
                </a:solidFill>
                <a:latin typeface="Cambria" panose="02040503050406030204" pitchFamily="18" charset="0"/>
              </a:rPr>
              <a:t>и контроля качества проведения ГИА в </a:t>
            </a: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субъекте </a:t>
            </a:r>
            <a:r>
              <a:rPr lang="ru-RU" sz="1400" dirty="0">
                <a:solidFill>
                  <a:srgbClr val="2E3192"/>
                </a:solidFill>
                <a:latin typeface="Cambria" panose="02040503050406030204" pitchFamily="18" charset="0"/>
              </a:rPr>
              <a:t>Российской Федерации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27784" y="843558"/>
            <a:ext cx="54246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Кем могут быть использованы и для чего?</a:t>
            </a:r>
            <a:endParaRPr lang="ru-RU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37160" y="4363530"/>
            <a:ext cx="57311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Планомерное исследование эффективности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общественного наблюдения</a:t>
            </a:r>
            <a:endParaRPr lang="ru-RU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87008" y="4202047"/>
            <a:ext cx="36530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8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!</a:t>
            </a:r>
            <a:endParaRPr lang="ru-RU" sz="6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4642" y="2517744"/>
            <a:ext cx="8456452" cy="486054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b="1" u="sng" dirty="0" smtClean="0">
                <a:solidFill>
                  <a:srgbClr val="C00000"/>
                </a:solidFill>
                <a:latin typeface="Cambria" panose="02040503050406030204" pitchFamily="18" charset="0"/>
              </a:rPr>
              <a:t>ВУЗ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Для определения траектории образовательных  возможностей студентов</a:t>
            </a:r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0004" y="3705881"/>
            <a:ext cx="8456452" cy="474636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b="1" u="sng" dirty="0" smtClean="0">
                <a:solidFill>
                  <a:srgbClr val="C00000"/>
                </a:solidFill>
                <a:latin typeface="Cambria" panose="02040503050406030204" pitchFamily="18" charset="0"/>
              </a:rPr>
              <a:t>Широкая общественность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Через открытость и доступность процедуры проведения повышение уровня доверия к ЕГЭ </a:t>
            </a:r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3532" y="1167594"/>
            <a:ext cx="8463745" cy="486054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b="1" u="sng" dirty="0" smtClean="0">
                <a:solidFill>
                  <a:srgbClr val="C00000"/>
                </a:solidFill>
                <a:latin typeface="Cambria" panose="02040503050406030204" pitchFamily="18" charset="0"/>
              </a:rPr>
              <a:t>Рособрнадзор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Для контроля качества проведения ГИА в субъектах Российской Федерации</a:t>
            </a:r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3759" y="3111810"/>
            <a:ext cx="8456452" cy="486054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ru-RU" sz="1400" b="1" u="sng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Студенчество 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2E3192"/>
                </a:solidFill>
                <a:latin typeface="Cambria" panose="02040503050406030204" pitchFamily="18" charset="0"/>
              </a:rPr>
              <a:t>Для становления гражданской позиции в дальнейшей деятельности</a:t>
            </a:r>
            <a:endParaRPr lang="ru-RU" sz="14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04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Семченко Презентация схемы 08.10.20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Семченко Презентация схемы 08.10.20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4_Семченко Презентация схемы 08.10.20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2569</TotalTime>
  <Words>2479</Words>
  <Application>Microsoft Office PowerPoint</Application>
  <PresentationFormat>Экран (16:9)</PresentationFormat>
  <Paragraphs>508</Paragraphs>
  <Slides>48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16</vt:i4>
      </vt:variant>
      <vt:variant>
        <vt:lpstr>Заголовки слайдов</vt:lpstr>
      </vt:variant>
      <vt:variant>
        <vt:i4>48</vt:i4>
      </vt:variant>
    </vt:vector>
  </HeadingPairs>
  <TitlesOfParts>
    <vt:vector size="64" baseType="lpstr">
      <vt:lpstr>Тема Office</vt:lpstr>
      <vt:lpstr>1_Тема Office</vt:lpstr>
      <vt:lpstr>3_Тема Office</vt:lpstr>
      <vt:lpstr>16_Тема Office</vt:lpstr>
      <vt:lpstr>4_Тема Office</vt:lpstr>
      <vt:lpstr>14_Тема Office</vt:lpstr>
      <vt:lpstr>1_Семченко Презентация схемы 08.10.2014</vt:lpstr>
      <vt:lpstr>2_Тема Office</vt:lpstr>
      <vt:lpstr>5_Тема Office</vt:lpstr>
      <vt:lpstr>7_Тема Office</vt:lpstr>
      <vt:lpstr>6_Семченко Презентация схемы 08.10.2014</vt:lpstr>
      <vt:lpstr>4_Семченко Презентация схемы 08.10.2014</vt:lpstr>
      <vt:lpstr>6_Тема Office</vt:lpstr>
      <vt:lpstr>8_Тема Office</vt:lpstr>
      <vt:lpstr>9_Тема Office</vt:lpstr>
      <vt:lpstr>10_Тема Office</vt:lpstr>
      <vt:lpstr>Презентация PowerPoint</vt:lpstr>
      <vt:lpstr>Презентация PowerPoint</vt:lpstr>
      <vt:lpstr>График внесения информации в РИС </vt:lpstr>
      <vt:lpstr>Организация видеонаблюдения в аудиториях </vt:lpstr>
      <vt:lpstr>Организация видеонаблюдения в штабе</vt:lpstr>
      <vt:lpstr>Контроль технической готовности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Замечания по организации ГИА  - степень ответственности которых  за муниципальным районом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и задачи общественного наблюдения</vt:lpstr>
      <vt:lpstr>Права и обязанности общественных налюдателей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Абзалова АД</cp:lastModifiedBy>
  <cp:revision>290</cp:revision>
  <cp:lastPrinted>2014-12-22T12:16:40Z</cp:lastPrinted>
  <dcterms:created xsi:type="dcterms:W3CDTF">2014-03-04T07:12:45Z</dcterms:created>
  <dcterms:modified xsi:type="dcterms:W3CDTF">2017-01-26T04:00:15Z</dcterms:modified>
</cp:coreProperties>
</file>